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ags/tag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notesSlides/notesSlide22.xml" ContentType="application/vnd.openxmlformats-officedocument.presentationml.notesSlide+xml"/>
  <Override PartName="/ppt/tags/tag32.xml" ContentType="application/vnd.openxmlformats-officedocument.presentationml.tags+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31"/>
  </p:notesMasterIdLst>
  <p:handoutMasterIdLst>
    <p:handoutMasterId r:id="rId32"/>
  </p:handoutMasterIdLst>
  <p:sldIdLst>
    <p:sldId id="273" r:id="rId7"/>
    <p:sldId id="292" r:id="rId8"/>
    <p:sldId id="293" r:id="rId9"/>
    <p:sldId id="315" r:id="rId10"/>
    <p:sldId id="313" r:id="rId11"/>
    <p:sldId id="314" r:id="rId12"/>
    <p:sldId id="316" r:id="rId13"/>
    <p:sldId id="319" r:id="rId14"/>
    <p:sldId id="318" r:id="rId15"/>
    <p:sldId id="320" r:id="rId16"/>
    <p:sldId id="322" r:id="rId17"/>
    <p:sldId id="321" r:id="rId18"/>
    <p:sldId id="325" r:id="rId19"/>
    <p:sldId id="329" r:id="rId20"/>
    <p:sldId id="330" r:id="rId21"/>
    <p:sldId id="324" r:id="rId22"/>
    <p:sldId id="312" r:id="rId23"/>
    <p:sldId id="307" r:id="rId24"/>
    <p:sldId id="326" r:id="rId25"/>
    <p:sldId id="333" r:id="rId26"/>
    <p:sldId id="334" r:id="rId27"/>
    <p:sldId id="335" r:id="rId28"/>
    <p:sldId id="327" r:id="rId29"/>
    <p:sldId id="331" r:id="rId30"/>
  </p:sldIdLst>
  <p:sldSz cx="12192000" cy="6858000"/>
  <p:notesSz cx="6858000" cy="9296400"/>
  <p:custDataLst>
    <p:tags r:id="rId33"/>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92"/>
            <p14:sldId id="293"/>
            <p14:sldId id="315"/>
            <p14:sldId id="313"/>
            <p14:sldId id="314"/>
            <p14:sldId id="316"/>
            <p14:sldId id="319"/>
            <p14:sldId id="318"/>
            <p14:sldId id="320"/>
            <p14:sldId id="322"/>
            <p14:sldId id="321"/>
            <p14:sldId id="325"/>
            <p14:sldId id="329"/>
            <p14:sldId id="330"/>
            <p14:sldId id="324"/>
            <p14:sldId id="312"/>
            <p14:sldId id="307"/>
            <p14:sldId id="326"/>
            <p14:sldId id="333"/>
            <p14:sldId id="334"/>
            <p14:sldId id="335"/>
            <p14:sldId id="327"/>
            <p14:sldId id="331"/>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 J. Salazar, MD" initials="GJ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990099"/>
    <a:srgbClr val="FFCC00"/>
    <a:srgbClr val="FF0000"/>
    <a:srgbClr val="1D2F68"/>
    <a:srgbClr val="FFFF99"/>
    <a:srgbClr val="DDDDDD"/>
    <a:srgbClr val="C0C0C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09" autoAdjust="0"/>
    <p:restoredTop sz="59292" autoAdjust="0"/>
  </p:normalViewPr>
  <p:slideViewPr>
    <p:cSldViewPr snapToGrid="0">
      <p:cViewPr>
        <p:scale>
          <a:sx n="96" d="100"/>
          <a:sy n="96" d="100"/>
        </p:scale>
        <p:origin x="-204" y="-810"/>
      </p:cViewPr>
      <p:guideLst>
        <p:guide orient="horz" pos="536"/>
        <p:guide pos="4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6" d="100"/>
          <a:sy n="56" d="100"/>
        </p:scale>
        <p:origin x="-1642" y="-77"/>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dirty="0"/>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dirty="0"/>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dirty="0"/>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dirty="0"/>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r>
              <a:rPr lang="en-US" sz="1200" b="1" i="0" u="none" strike="noStrike" kern="1200" dirty="0" smtClean="0">
                <a:solidFill>
                  <a:schemeClr val="tx1"/>
                </a:solidFill>
                <a:effectLst/>
                <a:latin typeface="Times New Roman" pitchFamily="18" charset="0"/>
                <a:ea typeface="+mn-ea"/>
                <a:cs typeface="+mn-cs"/>
              </a:rPr>
              <a:t>2022/03-17-253(I)PP</a:t>
            </a:r>
            <a:r>
              <a:rPr lang="en-US" b="1" dirty="0" smtClean="0"/>
              <a:t> </a:t>
            </a:r>
            <a:r>
              <a:rPr lang="en-US" dirty="0" smtClean="0">
                <a:latin typeface="Times New Roman" pitchFamily="18" charset="0"/>
                <a:ea typeface="ＭＳ Ｐゴシック" pitchFamily="34" charset="-128"/>
              </a:rPr>
              <a:t>Original Author:</a:t>
            </a:r>
            <a:r>
              <a:rPr lang="en-US" baseline="0"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John </a:t>
            </a:r>
            <a:r>
              <a:rPr lang="de-DE" dirty="0" smtClean="0">
                <a:latin typeface="Times New Roman" pitchFamily="18" charset="0"/>
                <a:ea typeface="ＭＳ Ｐゴシック" pitchFamily="34" charset="-128"/>
              </a:rPr>
              <a:t>Steuernagle;</a:t>
            </a:r>
            <a:r>
              <a:rPr lang="de-DE" baseline="0"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 POC Kevin Clover, National</a:t>
            </a:r>
            <a:r>
              <a:rPr lang="en-US" baseline="0" dirty="0" smtClean="0">
                <a:latin typeface="Times New Roman" pitchFamily="18" charset="0"/>
                <a:ea typeface="ＭＳ Ｐゴシック" pitchFamily="34" charset="-128"/>
              </a:rPr>
              <a:t> FAASTeam Operations FPM</a:t>
            </a:r>
            <a:r>
              <a:rPr lang="en-US" dirty="0" smtClean="0">
                <a:latin typeface="Times New Roman" pitchFamily="18" charset="0"/>
                <a:ea typeface="ＭＳ Ｐゴシック" pitchFamily="34" charset="-128"/>
              </a:rPr>
              <a:t>, Office 562-888-2020</a:t>
            </a:r>
            <a:endParaRPr lang="en-US" b="1"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This is the title slide </a:t>
            </a:r>
            <a:r>
              <a:rPr lang="en-US" b="0" i="1" dirty="0" smtClean="0">
                <a:latin typeface="Times New Roman" pitchFamily="18" charset="0"/>
                <a:ea typeface="ＭＳ Ｐゴシック" pitchFamily="34" charset="-128"/>
              </a:rPr>
              <a:t>for </a:t>
            </a:r>
            <a:r>
              <a:rPr lang="en-US" b="1" i="1" dirty="0" smtClean="0">
                <a:latin typeface="Times New Roman" pitchFamily="18" charset="0"/>
                <a:ea typeface="ＭＳ Ｐゴシック" pitchFamily="34" charset="-128"/>
              </a:rPr>
              <a:t>Personal Minimums and Weather</a:t>
            </a:r>
            <a:r>
              <a:rPr lang="en-US" b="1" i="1" baseline="0" dirty="0" smtClean="0">
                <a:latin typeface="Times New Roman" pitchFamily="18" charset="0"/>
                <a:ea typeface="ＭＳ Ｐゴシック" pitchFamily="34" charset="-128"/>
              </a:rPr>
              <a:t> Cameras</a:t>
            </a:r>
            <a:endParaRPr lang="en-US" b="1" i="1" dirty="0" smtClean="0">
              <a:latin typeface="Times New Roman" pitchFamily="18" charset="0"/>
              <a:ea typeface="ＭＳ Ｐゴシック" pitchFamily="34" charset="-128"/>
            </a:endParaRPr>
          </a:p>
          <a:p>
            <a:pPr eaLnBrk="1" hangingPunct="1"/>
            <a:endParaRPr lang="en-US"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Script</a:t>
            </a:r>
            <a:r>
              <a:rPr lang="en-US" b="1" i="0" baseline="0" dirty="0" smtClean="0">
                <a:latin typeface="Times New Roman" pitchFamily="18" charset="0"/>
                <a:ea typeface="ＭＳ Ｐゴシック" pitchFamily="34" charset="-128"/>
              </a:rPr>
              <a:t> -  </a:t>
            </a:r>
            <a:r>
              <a:rPr lang="en-US" i="0" dirty="0" smtClean="0">
                <a:latin typeface="Times New Roman" pitchFamily="18" charset="0"/>
                <a:ea typeface="ＭＳ Ｐゴシック" pitchFamily="34" charset="-128"/>
              </a:rPr>
              <a:t>We have included a script of suggested dialog with most slides.  The</a:t>
            </a:r>
            <a:r>
              <a:rPr lang="en-US" i="0" baseline="0" dirty="0" smtClean="0">
                <a:latin typeface="Times New Roman" pitchFamily="18" charset="0"/>
                <a:ea typeface="ＭＳ Ｐゴシック" pitchFamily="34" charset="-128"/>
              </a:rPr>
              <a:t> script will always appear in a </a:t>
            </a:r>
            <a:r>
              <a:rPr lang="en-US" b="1" i="0" baseline="0" dirty="0" smtClean="0">
                <a:latin typeface="Times New Roman" pitchFamily="18" charset="0"/>
                <a:ea typeface="ＭＳ Ｐゴシック" pitchFamily="34" charset="-128"/>
              </a:rPr>
              <a:t>non-italic font</a:t>
            </a:r>
            <a:r>
              <a:rPr lang="en-US" i="0" baseline="0" dirty="0" smtClean="0">
                <a:latin typeface="Times New Roman" pitchFamily="18" charset="0"/>
                <a:ea typeface="ＭＳ Ｐゴシック" pitchFamily="34" charset="-128"/>
              </a:rPr>
              <a:t>. </a:t>
            </a:r>
            <a:r>
              <a:rPr lang="en-US" i="0" dirty="0" smtClean="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Presentation Instructions - </a:t>
            </a:r>
            <a:r>
              <a:rPr lang="en-US" i="1" dirty="0" smtClean="0">
                <a:latin typeface="Times New Roman" pitchFamily="18" charset="0"/>
                <a:ea typeface="ＭＳ Ｐゴシック" pitchFamily="34" charset="-128"/>
              </a:rPr>
              <a:t>(stage direction and  presentation suggestions) will be preceded by a  </a:t>
            </a:r>
            <a:r>
              <a:rPr lang="en-US" b="1" dirty="0" smtClean="0">
                <a:latin typeface="Times New Roman" pitchFamily="18" charset="0"/>
                <a:ea typeface="ＭＳ Ｐゴシック" pitchFamily="34" charset="-128"/>
              </a:rPr>
              <a:t>Bold header:</a:t>
            </a:r>
            <a:r>
              <a:rPr lang="en-US" b="1" baseline="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the instructions themselves will be in </a:t>
            </a:r>
            <a:r>
              <a:rPr lang="en-US" b="1" i="1" dirty="0" smtClean="0">
                <a:latin typeface="Times New Roman" pitchFamily="18" charset="0"/>
                <a:ea typeface="ＭＳ Ｐゴシック" pitchFamily="34" charset="-128"/>
              </a:rPr>
              <a:t>Italic fonts</a:t>
            </a:r>
            <a:r>
              <a:rPr lang="en-US" i="1" dirty="0" smtClean="0">
                <a:latin typeface="Times New Roman" pitchFamily="18" charset="0"/>
                <a:ea typeface="ＭＳ Ｐゴシック" pitchFamily="34" charset="-128"/>
              </a:rPr>
              <a:t>.  See slides 2,</a:t>
            </a:r>
            <a:r>
              <a:rPr lang="en-US" i="1" baseline="0" dirty="0" smtClean="0">
                <a:latin typeface="Times New Roman" pitchFamily="18" charset="0"/>
                <a:ea typeface="ＭＳ Ｐゴシック" pitchFamily="34" charset="-128"/>
              </a:rPr>
              <a:t> 3, and 4 for examples of slides with Presentation Instructions only.</a:t>
            </a:r>
            <a:endParaRPr lang="en-US" i="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Program control instructions</a:t>
            </a:r>
            <a:r>
              <a:rPr lang="en-US" b="1" i="0" baseline="0" dirty="0" smtClean="0">
                <a:latin typeface="Times New Roman" pitchFamily="18" charset="0"/>
                <a:ea typeface="ＭＳ Ｐゴシック" pitchFamily="34" charset="-128"/>
              </a:rPr>
              <a:t> -</a:t>
            </a:r>
            <a:r>
              <a:rPr lang="en-US" b="1" i="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will be in bold fonts and look like this:  </a:t>
            </a:r>
            <a:r>
              <a:rPr lang="en-US" b="1" dirty="0" smtClean="0">
                <a:latin typeface="Times New Roman" pitchFamily="18" charset="0"/>
                <a:ea typeface="ＭＳ Ｐゴシック" pitchFamily="34" charset="-128"/>
              </a:rPr>
              <a:t>(Click) </a:t>
            </a:r>
            <a:r>
              <a:rPr lang="en-US" i="1" dirty="0" smtClean="0">
                <a:latin typeface="Times New Roman" pitchFamily="18" charset="0"/>
                <a:ea typeface="ＭＳ Ｐゴシック" pitchFamily="34" charset="-128"/>
              </a:rPr>
              <a:t>for building information within a slide;  or this:  </a:t>
            </a:r>
            <a:r>
              <a:rPr lang="en-US" b="1" dirty="0" smtClean="0">
                <a:latin typeface="Times New Roman" pitchFamily="18" charset="0"/>
                <a:ea typeface="ＭＳ Ｐゴシック" pitchFamily="34" charset="-128"/>
              </a:rPr>
              <a:t>(Next Slide) </a:t>
            </a:r>
            <a:r>
              <a:rPr lang="en-US" i="1" dirty="0" smtClean="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Background</a:t>
            </a:r>
            <a:r>
              <a:rPr lang="en-US" b="1" i="0" baseline="0" dirty="0" smtClean="0">
                <a:latin typeface="Times New Roman" pitchFamily="18" charset="0"/>
                <a:ea typeface="ＭＳ Ｐゴシック" pitchFamily="34" charset="-128"/>
              </a:rPr>
              <a:t> information - </a:t>
            </a:r>
            <a:r>
              <a:rPr lang="en-US" i="1" dirty="0" smtClean="0">
                <a:latin typeface="Times New Roman" pitchFamily="18" charset="0"/>
                <a:ea typeface="ＭＳ Ｐゴシック" pitchFamily="34" charset="-128"/>
              </a:rPr>
              <a:t>Some slides may contain background information that supports the concepts presented in the program.  </a:t>
            </a:r>
            <a:br>
              <a:rPr lang="en-US" i="1" dirty="0" smtClean="0">
                <a:latin typeface="Times New Roman" pitchFamily="18" charset="0"/>
                <a:ea typeface="ＭＳ Ｐゴシック" pitchFamily="34" charset="-128"/>
              </a:rPr>
            </a:br>
            <a:r>
              <a:rPr lang="en-US" i="1" dirty="0" smtClean="0">
                <a:latin typeface="Times New Roman" pitchFamily="18" charset="0"/>
                <a:ea typeface="ＭＳ Ｐゴシック" pitchFamily="34" charset="-128"/>
              </a:rPr>
              <a:t>Background information will always appear last and will be preceded by a bold  </a:t>
            </a:r>
            <a:r>
              <a:rPr lang="en-US" b="1" dirty="0" smtClean="0">
                <a:latin typeface="Times New Roman" pitchFamily="18" charset="0"/>
                <a:ea typeface="ＭＳ Ｐゴシック" pitchFamily="34" charset="-128"/>
              </a:rPr>
              <a:t>Background: </a:t>
            </a:r>
            <a:r>
              <a:rPr lang="en-US" i="1" dirty="0" smtClean="0">
                <a:latin typeface="Times New Roman" pitchFamily="18" charset="0"/>
                <a:ea typeface="ＭＳ Ｐゴシック" pitchFamily="34" charset="-128"/>
              </a:rPr>
              <a:t>identification.</a:t>
            </a:r>
          </a:p>
          <a:p>
            <a:pPr eaLnBrk="1" hangingPunct="1"/>
            <a:endParaRPr lang="en-US"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The production team hope you and your audience will enjoy the show.   Break a leg!  </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smtClean="0"/>
              <a:t>Here are the points with available weather</a:t>
            </a:r>
            <a:r>
              <a:rPr lang="en-US" baseline="0" dirty="0" smtClean="0"/>
              <a:t> in Alaska.  Doesn’t look so bad until you realize that if Alaska were cut in half, Texas would become the third largest state.</a:t>
            </a:r>
          </a:p>
          <a:p>
            <a:endParaRPr lang="en-US" baseline="0" dirty="0" smtClean="0"/>
          </a:p>
          <a:p>
            <a:r>
              <a:rPr lang="en-US" baseline="0" dirty="0" smtClean="0"/>
              <a:t>Let’s look at it another way.</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dirty="0"/>
          </a:p>
        </p:txBody>
      </p:sp>
    </p:spTree>
    <p:extLst>
      <p:ext uri="{BB962C8B-B14F-4D97-AF65-F5344CB8AC3E}">
        <p14:creationId xmlns:p14="http://schemas.microsoft.com/office/powerpoint/2010/main" val="3022549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smtClean="0"/>
              <a:t>This will give you</a:t>
            </a:r>
            <a:r>
              <a:rPr lang="en-US" baseline="0" dirty="0" smtClean="0"/>
              <a:t> an idea of how large Alaska is.  That’s a lot of area to cover with weather information – especially the rapidly changing coastal areas.  And there’s lots of coastline – six thousand six hundred and forty miles of it to be precise.</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dirty="0"/>
          </a:p>
        </p:txBody>
      </p:sp>
    </p:spTree>
    <p:extLst>
      <p:ext uri="{BB962C8B-B14F-4D97-AF65-F5344CB8AC3E}">
        <p14:creationId xmlns:p14="http://schemas.microsoft.com/office/powerpoint/2010/main" val="4037420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smtClean="0"/>
              <a:t>Returning to this view we realize there are thousands of square miles with no weather information at all</a:t>
            </a:r>
            <a:r>
              <a:rPr lang="en-US" baseline="0" dirty="0" smtClean="0"/>
              <a:t>.  And because there are few roads in Alaska, airplanes are flying through those areas every day.  We can’t create roads, cities, towns, and airports where there are no people but we can supplement weather information with weather cameras.  </a:t>
            </a:r>
            <a:r>
              <a:rPr lang="en-US" b="1" baseline="0" dirty="0" smtClean="0"/>
              <a:t>(Click)</a:t>
            </a:r>
          </a:p>
          <a:p>
            <a:endParaRPr lang="en-US" b="1" baseline="0" dirty="0" smtClean="0"/>
          </a:p>
          <a:p>
            <a:r>
              <a:rPr lang="en-US" b="0" baseline="0" dirty="0" smtClean="0"/>
              <a:t>Here’s where weather cameras have been installed.</a:t>
            </a:r>
            <a:r>
              <a:rPr lang="en-US" baseline="0" dirty="0" smtClean="0"/>
              <a:t>  They provide vital supplemental weather information in remote areas and it’s not surprising that they’re sited along common Alaskan air routes.</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dirty="0"/>
          </a:p>
        </p:txBody>
      </p:sp>
    </p:spTree>
    <p:extLst>
      <p:ext uri="{BB962C8B-B14F-4D97-AF65-F5344CB8AC3E}">
        <p14:creationId xmlns:p14="http://schemas.microsoft.com/office/powerpoint/2010/main" val="3022549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smtClean="0"/>
              <a:t>Beginning</a:t>
            </a:r>
            <a:r>
              <a:rPr lang="en-US" baseline="0" dirty="0" smtClean="0"/>
              <a:t> in 2017 major enhancements were brought to </a:t>
            </a:r>
            <a:r>
              <a:rPr lang="en-US" dirty="0" smtClean="0"/>
              <a:t>the Weather Camera program i</a:t>
            </a:r>
            <a:r>
              <a:rPr lang="en-US" baseline="0" dirty="0" smtClean="0"/>
              <a:t>ncluding a new website design and mobile Apps for IOS &amp; Android platforms and an integrated data portal.</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dirty="0"/>
          </a:p>
        </p:txBody>
      </p:sp>
    </p:spTree>
    <p:extLst>
      <p:ext uri="{BB962C8B-B14F-4D97-AF65-F5344CB8AC3E}">
        <p14:creationId xmlns:p14="http://schemas.microsoft.com/office/powerpoint/2010/main" val="3683831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here’s the Alaskan weather camera</a:t>
            </a:r>
            <a:r>
              <a:rPr lang="en-US" baseline="0" dirty="0" smtClean="0"/>
              <a:t> web page.  Just click on any of the dots to access information for that location.</a:t>
            </a:r>
          </a:p>
          <a:p>
            <a:endParaRPr lang="en-US" baseline="0" dirty="0" smtClean="0"/>
          </a:p>
          <a:p>
            <a:r>
              <a:rPr lang="en-US" baseline="0" dirty="0" smtClean="0"/>
              <a:t>That’s the northern (odd year) route for the Iditarod Race shown in red.  A volunteer group of pilots supplies </a:t>
            </a:r>
            <a:br>
              <a:rPr lang="en-US" baseline="0" dirty="0" smtClean="0"/>
            </a:br>
            <a:r>
              <a:rPr lang="en-US" baseline="0" dirty="0" smtClean="0"/>
              <a:t>the race each year and they rely heavily on weather camera information. </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i="1" dirty="0" smtClean="0">
              <a:latin typeface="Times New Roman" pitchFamily="18" charset="0"/>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i="0" dirty="0" smtClean="0">
                <a:latin typeface="Times New Roman" pitchFamily="18" charset="0"/>
                <a:ea typeface="ＭＳ Ｐゴシック" pitchFamily="34" charset="-128"/>
              </a:rPr>
              <a:t>Presentation</a:t>
            </a:r>
            <a:r>
              <a:rPr lang="en-US" b="1" i="0" baseline="0" dirty="0" smtClean="0">
                <a:latin typeface="Times New Roman" pitchFamily="18" charset="0"/>
                <a:ea typeface="ＭＳ Ｐゴシック" pitchFamily="34" charset="-128"/>
              </a:rPr>
              <a:t> note:  </a:t>
            </a:r>
            <a:r>
              <a:rPr lang="en-US" b="0" i="1" baseline="0" dirty="0" smtClean="0">
                <a:latin typeface="Times New Roman" pitchFamily="18" charset="0"/>
                <a:ea typeface="ＭＳ Ｐゴシック" pitchFamily="34" charset="-128"/>
              </a:rPr>
              <a:t>If your presentation venue is connected to the internet you can click on the slide title URL to access the weathercams site.</a:t>
            </a:r>
            <a:endParaRPr lang="en-US" b="1" i="0"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dirty="0"/>
          </a:p>
        </p:txBody>
      </p:sp>
    </p:spTree>
    <p:extLst>
      <p:ext uri="{BB962C8B-B14F-4D97-AF65-F5344CB8AC3E}">
        <p14:creationId xmlns:p14="http://schemas.microsoft.com/office/powerpoint/2010/main" val="4145703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view from Cantwell, Alaska – just a few miles south of Mt. McKinley.  </a:t>
            </a:r>
            <a:r>
              <a:rPr lang="en-US" b="1" dirty="0" smtClean="0"/>
              <a:t>(Click)</a:t>
            </a:r>
            <a:r>
              <a:rPr lang="en-US" b="1" baseline="0" dirty="0" smtClean="0"/>
              <a:t>  </a:t>
            </a:r>
          </a:p>
          <a:p>
            <a:endParaRPr lang="en-US" b="1" baseline="0" dirty="0" smtClean="0"/>
          </a:p>
          <a:p>
            <a:r>
              <a:rPr lang="en-US" b="0" baseline="0" dirty="0" smtClean="0"/>
              <a:t>You can customize the map view with the menu on the left side of the screen.  </a:t>
            </a:r>
          </a:p>
          <a:p>
            <a:endParaRPr lang="en-US" b="0" baseline="0" dirty="0" smtClean="0"/>
          </a:p>
          <a:p>
            <a:r>
              <a:rPr lang="en-US" b="0" baseline="0" dirty="0" smtClean="0"/>
              <a:t>Clicking on a camera icon will reveal coverage area for each camera.  </a:t>
            </a:r>
            <a:r>
              <a:rPr lang="en-US" b="1" baseline="0" dirty="0" smtClean="0"/>
              <a:t>(Click)</a:t>
            </a:r>
          </a:p>
          <a:p>
            <a:endParaRPr lang="en-US" b="1" baseline="0" dirty="0" smtClean="0"/>
          </a:p>
          <a:p>
            <a:r>
              <a:rPr lang="en-US" b="0" baseline="0" dirty="0" smtClean="0"/>
              <a:t> And the map inset shows the view from each of the four cameras.  Clicking on a camera will return the present and clear day reference views from that camera.  Here we’re looking at the northeast view.  Note that the ridge line leading to Mt. McKinley is obscured.</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dirty="0"/>
          </a:p>
        </p:txBody>
      </p:sp>
    </p:spTree>
    <p:extLst>
      <p:ext uri="{BB962C8B-B14F-4D97-AF65-F5344CB8AC3E}">
        <p14:creationId xmlns:p14="http://schemas.microsoft.com/office/powerpoint/2010/main" val="1292236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smtClean="0"/>
              <a:t>2017</a:t>
            </a:r>
            <a:r>
              <a:rPr lang="en-US" baseline="0" dirty="0" smtClean="0"/>
              <a:t> was also a landmark year because it began the expansion of weather cameras to the continental US and Hawaii.  Here we can see installations in the Rocky mountains and along the Canadian border.  As weather cams become available be sure to work them into your preflight planning and personal minimum checklists.</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dirty="0"/>
          </a:p>
        </p:txBody>
      </p:sp>
    </p:spTree>
    <p:extLst>
      <p:ext uri="{BB962C8B-B14F-4D97-AF65-F5344CB8AC3E}">
        <p14:creationId xmlns:p14="http://schemas.microsoft.com/office/powerpoint/2010/main" val="1277295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Here’s what you’ll see if you click on the Powerline trail site on Kauai, HI. </a:t>
            </a:r>
            <a:r>
              <a:rPr lang="en-US" b="1" smtClean="0"/>
              <a:t>(Click)</a:t>
            </a:r>
            <a:endParaRPr lang="en-US" dirty="0" smtClean="0"/>
          </a:p>
          <a:p>
            <a:endParaRPr lang="en-US" b="1"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smtClean="0"/>
              <a:t>A</a:t>
            </a:r>
            <a:r>
              <a:rPr lang="en-US" b="0" baseline="0" dirty="0" smtClean="0"/>
              <a:t> map shows the area of coverage for each of four cameras </a:t>
            </a:r>
            <a:r>
              <a:rPr lang="en-US" b="1" dirty="0" smtClean="0"/>
              <a:t>(Click)</a:t>
            </a:r>
          </a:p>
          <a:p>
            <a:endParaRPr lang="en-US" b="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smtClean="0"/>
              <a:t>When you select a camera you’ll get</a:t>
            </a:r>
            <a:r>
              <a:rPr lang="en-US" b="0" baseline="0" dirty="0" smtClean="0"/>
              <a:t> a fair weather thumbnail for that camera’s coverage area and </a:t>
            </a:r>
            <a:r>
              <a:rPr lang="en-US" b="1" dirty="0" smtClean="0"/>
              <a:t>(Click)</a:t>
            </a:r>
          </a:p>
          <a:p>
            <a:endParaRPr lang="en-US" b="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smtClean="0"/>
              <a:t>an enlarged view of the present situation.  Note the ridge obscuration </a:t>
            </a:r>
            <a:r>
              <a:rPr lang="en-US" b="1" dirty="0" smtClean="0"/>
              <a:t>(Click)</a:t>
            </a:r>
          </a:p>
          <a:p>
            <a:endParaRPr lang="en-US" b="0" dirty="0" smtClean="0"/>
          </a:p>
          <a:p>
            <a:r>
              <a:rPr lang="en-US" b="0" dirty="0" smtClean="0"/>
              <a:t>Finally – there are tabs for additional information including a loop of recent images that will show you how the weather is developing.</a:t>
            </a:r>
          </a:p>
          <a:p>
            <a:endParaRPr lang="en-US" b="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dirty="0"/>
          </a:p>
        </p:txBody>
      </p:sp>
    </p:spTree>
    <p:extLst>
      <p:ext uri="{BB962C8B-B14F-4D97-AF65-F5344CB8AC3E}">
        <p14:creationId xmlns:p14="http://schemas.microsoft.com/office/powerpoint/2010/main" val="900817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You may wish to provide your contact information and main FSDO phone number here.  Modify with </a:t>
            </a:r>
          </a:p>
          <a:p>
            <a:r>
              <a:rPr lang="en-US" i="1" dirty="0" smtClean="0">
                <a:latin typeface="Times New Roman" pitchFamily="18" charset="0"/>
                <a:ea typeface="ＭＳ Ｐゴシック" pitchFamily="34" charset="-128"/>
              </a:rPr>
              <a:t>your information or leave blank.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dirty="0"/>
          </a:p>
        </p:txBody>
      </p:sp>
    </p:spTree>
    <p:extLst>
      <p:ext uri="{BB962C8B-B14F-4D97-AF65-F5344CB8AC3E}">
        <p14:creationId xmlns:p14="http://schemas.microsoft.com/office/powerpoint/2010/main" val="1412421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smtClean="0">
                <a:latin typeface="Times New Roman" pitchFamily="18" charset="0"/>
              </a:rPr>
              <a:t>There’s nothing like the feeling you get when you know you’re</a:t>
            </a:r>
            <a:r>
              <a:rPr lang="en-US" baseline="0" dirty="0" smtClean="0">
                <a:latin typeface="Times New Roman" pitchFamily="18" charset="0"/>
              </a:rPr>
              <a:t> playing your A game and in order to do that you need a good coach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0" dirty="0" smtClean="0">
                <a:latin typeface="Times New Roman" pitchFamily="18" charset="0"/>
              </a:rPr>
              <a:t>So</a:t>
            </a:r>
            <a:r>
              <a:rPr lang="en-US" b="0" baseline="0" dirty="0" smtClean="0">
                <a:latin typeface="Times New Roman" pitchFamily="18" charset="0"/>
              </a:rPr>
              <a:t> fly regularly with a CFI who will challenge you to review what you know, explore new horizons, and to always do your best.  Of course you’ll</a:t>
            </a:r>
            <a:br>
              <a:rPr lang="en-US" b="0" baseline="0" dirty="0" smtClean="0">
                <a:latin typeface="Times New Roman" pitchFamily="18" charset="0"/>
              </a:rPr>
            </a:br>
            <a:r>
              <a:rPr lang="en-US" b="0" baseline="0" dirty="0" smtClean="0">
                <a:latin typeface="Times New Roman" pitchFamily="18" charset="0"/>
              </a:rPr>
              <a:t>have to dedicate time and money to your proficiency program but it’s well worth it for the peace of mind that comes with confidence.  </a:t>
            </a:r>
            <a:r>
              <a:rPr lang="en-US" b="1" baseline="0" dirty="0" smtClean="0">
                <a:latin typeface="Times New Roman" pitchFamily="18" charset="0"/>
              </a:rPr>
              <a:t>(Click)</a:t>
            </a:r>
            <a:r>
              <a:rPr lang="en-US" b="1" dirty="0" smtClean="0">
                <a:latin typeface="Times New Roman" pitchFamily="18" charset="0"/>
              </a:rPr>
              <a:t> </a:t>
            </a:r>
          </a:p>
          <a:p>
            <a:endParaRPr lang="en-US" b="1" dirty="0" smtClean="0">
              <a:latin typeface="Times New Roman" pitchFamily="18" charset="0"/>
            </a:endParaRPr>
          </a:p>
          <a:p>
            <a:r>
              <a:rPr lang="en-US" b="0" dirty="0" smtClean="0">
                <a:latin typeface="Times New Roman" pitchFamily="18" charset="0"/>
              </a:rPr>
              <a:t>Vince Lombardi, the famous football coach said,</a:t>
            </a:r>
            <a:r>
              <a:rPr lang="en-US" b="0" baseline="0" dirty="0" smtClean="0">
                <a:latin typeface="Times New Roman" pitchFamily="18" charset="0"/>
              </a:rPr>
              <a:t> “Practice does not make perfect.  Only perfect practice makes perfect.”  For pilots that means</a:t>
            </a:r>
            <a:br>
              <a:rPr lang="en-US" b="0" baseline="0" dirty="0" smtClean="0">
                <a:latin typeface="Times New Roman" pitchFamily="18" charset="0"/>
              </a:rPr>
            </a:br>
            <a:r>
              <a:rPr lang="en-US" b="0" baseline="0" dirty="0" smtClean="0">
                <a:latin typeface="Times New Roman" pitchFamily="18" charset="0"/>
              </a:rPr>
              <a:t>flying with precision.  On course, on altitude, on speed all the time. </a:t>
            </a:r>
            <a:r>
              <a:rPr lang="en-US" b="1" baseline="0" dirty="0" smtClean="0">
                <a:latin typeface="Times New Roman" pitchFamily="18" charset="0"/>
              </a:rPr>
              <a:t>(Click)</a:t>
            </a:r>
            <a:r>
              <a:rPr lang="en-US" b="1" dirty="0" smtClean="0">
                <a:latin typeface="Times New Roman" pitchFamily="18" charset="0"/>
              </a:rPr>
              <a:t> </a:t>
            </a:r>
            <a:endParaRPr lang="en-US" b="0" baseline="0" dirty="0" smtClean="0">
              <a:latin typeface="Times New Roman" pitchFamily="18" charset="0"/>
            </a:endParaRPr>
          </a:p>
          <a:p>
            <a:endParaRPr lang="en-US" dirty="0" smtClean="0">
              <a:latin typeface="Times New Roman" pitchFamily="18" charset="0"/>
            </a:endParaRPr>
          </a:p>
          <a:p>
            <a:r>
              <a:rPr lang="en-US" dirty="0" smtClean="0">
                <a:latin typeface="Times New Roman" pitchFamily="18" charset="0"/>
              </a:rPr>
              <a:t>And be sure to document your achievement in the Wings Proficiency Program.  It’s a great way to stay on top of your game</a:t>
            </a:r>
            <a:r>
              <a:rPr lang="en-US" baseline="0" dirty="0" smtClean="0">
                <a:latin typeface="Times New Roman" pitchFamily="18" charset="0"/>
              </a:rPr>
              <a:t> and keep you flight review current.</a:t>
            </a:r>
          </a:p>
          <a:p>
            <a:endParaRPr lang="en-US" baseline="0" dirty="0" smtClean="0">
              <a:latin typeface="Times New Roman" pitchFamily="18" charset="0"/>
            </a:endParaRPr>
          </a:p>
          <a:p>
            <a:r>
              <a:rPr lang="en-US" altLang="en-US" b="1" dirty="0" smtClean="0">
                <a:latin typeface="Times New Roman" pitchFamily="18" charset="0"/>
                <a:ea typeface="ＭＳ Ｐゴシック" pitchFamily="34" charset="-128"/>
              </a:rPr>
              <a:t>(Next</a:t>
            </a:r>
            <a:r>
              <a:rPr lang="en-US" altLang="en-US" b="1" baseline="0" dirty="0" smtClean="0">
                <a:latin typeface="Times New Roman" pitchFamily="18" charset="0"/>
                <a:ea typeface="ＭＳ Ｐゴシック" pitchFamily="34" charset="-128"/>
              </a:rPr>
              <a:t> Slide</a:t>
            </a:r>
            <a:r>
              <a:rPr lang="en-US" altLang="en-US" b="1" dirty="0" smtClean="0">
                <a:latin typeface="Times New Roman" pitchFamily="18" charset="0"/>
                <a:ea typeface="ＭＳ Ｐゴシック" pitchFamily="34" charset="-128"/>
              </a:rPr>
              <a:t>) </a:t>
            </a:r>
            <a:endParaRPr lang="en-US" dirty="0" smtClean="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657409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331788" y="696913"/>
            <a:ext cx="6197600" cy="3486150"/>
          </a:xfrm>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smtClean="0">
              <a:latin typeface="Times New Roman" pitchFamily="18" charset="0"/>
              <a:ea typeface="ＭＳ Ｐゴシック" pitchFamily="34" charset="-128"/>
            </a:endParaRPr>
          </a:p>
          <a:p>
            <a:r>
              <a:rPr lang="en-US" i="1" dirty="0" smtClean="0">
                <a:latin typeface="Times New Roman" pitchFamily="18" charset="0"/>
                <a:ea typeface="ＭＳ Ｐゴシック" pitchFamily="34" charset="-128"/>
              </a:rPr>
              <a:t>You can add slides after this one to fit your situation.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i="1" dirty="0" smtClean="0">
              <a:latin typeface="Times New Roman" pitchFamily="18" charset="0"/>
              <a:ea typeface="ＭＳ Ｐゴシック" pitchFamily="34" charset="-128"/>
            </a:endParaRPr>
          </a:p>
          <a:p>
            <a:endParaRPr lang="en-US" i="1" dirty="0" smtClean="0">
              <a:latin typeface="Times New Roman" pitchFamily="18" charset="0"/>
              <a:ea typeface="ＭＳ Ｐゴシック" pitchFamily="34" charset="-128"/>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CE066CE0-3DC6-4809-BDD7-881AE2CDC477}" type="slidenum">
              <a:rPr lang="en-US" sz="1200" smtClean="0">
                <a:latin typeface="Times New Roman" pitchFamily="18" charset="0"/>
              </a:rPr>
              <a:pPr eaLnBrk="1" hangingPunct="1"/>
              <a:t>2</a:t>
            </a:fld>
            <a:endParaRPr lang="en-US" sz="1200" dirty="0"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why WINGS?</a:t>
            </a:r>
            <a:r>
              <a:rPr lang="en-US" baseline="0" dirty="0" smtClean="0"/>
              <a:t>  Well proficiency is key to success in almost every thing worth doing – especially flying.  Proficient pilots are confident, capable, and safe.  </a:t>
            </a:r>
          </a:p>
          <a:p>
            <a:endParaRPr lang="en-US" baseline="0" dirty="0" smtClean="0"/>
          </a:p>
          <a:p>
            <a:r>
              <a:rPr lang="en-US" baseline="0" dirty="0" smtClean="0"/>
              <a:t>WINGS is a proficiency training system specifically designed for general aviation pilots and regular participation will keep you on top of your flying game.</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3665930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Now there are even more reasons to participate in </a:t>
            </a:r>
            <a:r>
              <a:rPr lang="en-US" b="1" i="1" dirty="0" smtClean="0"/>
              <a:t>WINGS.  </a:t>
            </a:r>
            <a:r>
              <a:rPr lang="en-US" b="0" i="0" dirty="0" smtClean="0"/>
              <a:t>Every</a:t>
            </a:r>
            <a:r>
              <a:rPr lang="en-US" b="0" i="0" baseline="0" dirty="0" smtClean="0"/>
              <a:t> time you complete a </a:t>
            </a:r>
            <a:r>
              <a:rPr lang="en-US" b="1" i="1" baseline="0" dirty="0" smtClean="0"/>
              <a:t>WINGS </a:t>
            </a:r>
            <a:r>
              <a:rPr lang="en-US" b="0" i="0" baseline="0" dirty="0" smtClean="0"/>
              <a:t>Phase you’re eligible to win cash  the </a:t>
            </a:r>
            <a:r>
              <a:rPr lang="en-US" b="1" i="1" baseline="0" dirty="0" smtClean="0"/>
              <a:t>WINGS </a:t>
            </a:r>
            <a:r>
              <a:rPr lang="en-US" b="0" i="0" baseline="0" dirty="0" smtClean="0"/>
              <a:t>Sweepstakes. </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The </a:t>
            </a:r>
            <a:r>
              <a:rPr lang="en-US" dirty="0"/>
              <a:t>sweepstakes is generously funded by Paul Burger, a long time advocate for general aviation safety and a retired aviator who believes participation in this program saves lives. VISIT </a:t>
            </a:r>
            <a:r>
              <a:rPr lang="en-US" dirty="0" smtClean="0"/>
              <a:t>WWW.MYWINGSINITATIVE.ORG </a:t>
            </a:r>
            <a:r>
              <a:rPr lang="en-US" dirty="0"/>
              <a:t>to learn more and enter the sweepstakes.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21</a:t>
            </a:fld>
            <a:endParaRPr lang="en-US" dirty="0"/>
          </a:p>
        </p:txBody>
      </p:sp>
    </p:spTree>
    <p:extLst>
      <p:ext uri="{BB962C8B-B14F-4D97-AF65-F5344CB8AC3E}">
        <p14:creationId xmlns:p14="http://schemas.microsoft.com/office/powerpoint/2010/main" val="3584003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Safety Management Systems are a</a:t>
            </a:r>
            <a:r>
              <a:rPr lang="en-US" baseline="0" dirty="0" smtClean="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smtClean="0"/>
          </a:p>
          <a:p>
            <a:r>
              <a:rPr lang="en-US" baseline="0" dirty="0" smtClean="0"/>
              <a:t>There are 4 major components to a Safety Management System </a:t>
            </a:r>
            <a:r>
              <a:rPr lang="en-US" b="1" baseline="0" dirty="0" smtClean="0"/>
              <a:t>(Click)</a:t>
            </a:r>
          </a:p>
          <a:p>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Safety Policy – a documented commitment to safety that runs from the head of an organization to its newest member.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Safety Risk Management – a process that identifies</a:t>
            </a:r>
            <a:r>
              <a:rPr lang="en-US" b="0" baseline="0" dirty="0" smtClean="0"/>
              <a:t> hazards within an operation, determines to what extent an identified hazard may impact flight safety, and controls the risk of occurrence to an acceptable level. </a:t>
            </a:r>
            <a:r>
              <a:rPr lang="en-US" b="1" baseline="0" dirty="0" smtClean="0"/>
              <a:t>(Click)</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Safety Assurance – By collecting and analyzing information derived from safety performance data Safety Assurance ensures the performance and effectiveness of Safety Risk Controls. </a:t>
            </a:r>
            <a:r>
              <a:rPr lang="en-US" b="1" baseline="0" dirty="0" smtClean="0"/>
              <a:t>(Click)</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Safety</a:t>
            </a:r>
            <a:r>
              <a:rPr lang="en-US" b="0" baseline="0" dirty="0" smtClean="0"/>
              <a:t> Promotion communicates safety information and commitment throughout the organization. </a:t>
            </a:r>
            <a:r>
              <a:rPr lang="en-US" b="1" baseline="0" dirty="0" smtClean="0"/>
              <a:t>(Click)</a:t>
            </a:r>
          </a:p>
          <a:p>
            <a:endParaRPr lang="en-US" b="0" dirty="0" smtClean="0"/>
          </a:p>
          <a:p>
            <a:r>
              <a:rPr lang="en-US" b="0" dirty="0" smtClean="0"/>
              <a:t>You can find more information about Safety Management Systems at the URL on the Screen.</a:t>
            </a:r>
          </a:p>
          <a:p>
            <a:endParaRPr lang="en-US" b="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22</a:t>
            </a:fld>
            <a:endParaRPr lang="en-US" dirty="0"/>
          </a:p>
        </p:txBody>
      </p:sp>
    </p:spTree>
    <p:extLst>
      <p:ext uri="{BB962C8B-B14F-4D97-AF65-F5344CB8AC3E}">
        <p14:creationId xmlns:p14="http://schemas.microsoft.com/office/powerpoint/2010/main" val="4239374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smtClean="0"/>
              <a:t>Your</a:t>
            </a:r>
            <a:r>
              <a:rPr lang="en-US" baseline="0" dirty="0" smtClean="0"/>
              <a:t> presence here shows that you are vital members of our General Aviation Safety Community.  The high standards you keep and the examples you set are a great credit to you and to GA.</a:t>
            </a:r>
          </a:p>
          <a:p>
            <a:endParaRPr lang="en-US" baseline="0" dirty="0" smtClean="0"/>
          </a:p>
          <a:p>
            <a:r>
              <a:rPr lang="en-US" baseline="0" dirty="0" smtClean="0"/>
              <a:t>Thank you for attending.</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3526590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24</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(The End) </a:t>
            </a:r>
            <a:endParaRPr lang="en-US" i="1"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98873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331788" y="696913"/>
            <a:ext cx="6197600" cy="3486150"/>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ea typeface="ＭＳ Ｐゴシック" pitchFamily="34" charset="-128"/>
              </a:rPr>
              <a:t>In this presentation we’ll talk a little bit about a recent GAJSC </a:t>
            </a:r>
            <a:r>
              <a:rPr lang="en-US" baseline="0" dirty="0" smtClean="0">
                <a:latin typeface="Times New Roman" pitchFamily="18" charset="0"/>
                <a:ea typeface="ＭＳ Ｐゴシック" pitchFamily="34" charset="-128"/>
              </a:rPr>
              <a:t> study that features some interesting findings with respect to loss of control or Controlled Flight Into Terrain (CFIT) while operating in areas with little or no weather information.</a:t>
            </a:r>
          </a:p>
          <a:p>
            <a:endParaRPr lang="en-US" baseline="0" dirty="0" smtClean="0">
              <a:latin typeface="Times New Roman" pitchFamily="18" charset="0"/>
              <a:ea typeface="ＭＳ Ｐゴシック" pitchFamily="34" charset="-128"/>
            </a:endParaRPr>
          </a:p>
          <a:p>
            <a:r>
              <a:rPr lang="en-US" baseline="0" dirty="0" smtClean="0">
                <a:latin typeface="Times New Roman" pitchFamily="18" charset="0"/>
                <a:ea typeface="ＭＳ Ｐゴシック" pitchFamily="34" charset="-128"/>
              </a:rPr>
              <a:t>We’ll discuss the concept of personal weather minimums and how weather camera images can inform Personal Minimum decision making.</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If you’ll be discussing additional items, add them to this list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9961279-8B74-48D4-949D-AA48041EF0A7}" type="slidenum">
              <a:rPr lang="en-US" sz="1200" smtClean="0">
                <a:latin typeface="Times New Roman" pitchFamily="18" charset="0"/>
              </a:rPr>
              <a:pPr eaLnBrk="1" hangingPunct="1"/>
              <a:t>3</a:t>
            </a:fld>
            <a:endParaRPr lang="en-US" sz="1200" dirty="0"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smtClean="0"/>
              <a:t>Aeronautical</a:t>
            </a:r>
            <a:r>
              <a:rPr lang="en-US" baseline="0" dirty="0" smtClean="0"/>
              <a:t> Decision Making is a huge subject that covers every task pilots perform from preflight to securing their aircraft after flight.  How we go about gathering relevant information and acting appropriately on that information is critical to our success…………………. and sometimes – to our survival.  </a:t>
            </a:r>
            <a:r>
              <a:rPr lang="en-US" b="1" baseline="0" dirty="0" smtClean="0"/>
              <a:t>(Click)</a:t>
            </a:r>
          </a:p>
          <a:p>
            <a:endParaRPr lang="en-US" baseline="0" dirty="0" smtClean="0"/>
          </a:p>
          <a:p>
            <a:r>
              <a:rPr lang="en-US" baseline="0" dirty="0" smtClean="0"/>
              <a:t>One aspect of ADM is knowing what we and our aircraft are capable of accomplishing on a given day.  Or put another way – what conditions do I need to ensure a safe flight? </a:t>
            </a:r>
            <a:r>
              <a:rPr lang="en-US" b="1" baseline="0" dirty="0" smtClean="0"/>
              <a:t>(Click)</a:t>
            </a:r>
          </a:p>
          <a:p>
            <a:endParaRPr lang="en-US" baseline="0" dirty="0" smtClean="0"/>
          </a:p>
          <a:p>
            <a:r>
              <a:rPr lang="en-US" baseline="0" dirty="0" smtClean="0"/>
              <a:t>If I’m not instrument qualified, current, and proficient – I’ll have to have VMC weather at a minimum in order to be legal and safe.  How much crosswind am I capable of handling in this aircraft? </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Am I capable of flying this mission at night or is daylight required.  How much pressure to complete the flight am I under?  And I’m sure you can think of some more.</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dirty="0"/>
          </a:p>
        </p:txBody>
      </p:sp>
    </p:spTree>
    <p:extLst>
      <p:ext uri="{BB962C8B-B14F-4D97-AF65-F5344CB8AC3E}">
        <p14:creationId xmlns:p14="http://schemas.microsoft.com/office/powerpoint/2010/main" val="4062827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smtClean="0"/>
              <a:t>So</a:t>
            </a:r>
            <a:r>
              <a:rPr lang="en-US" baseline="0" dirty="0" smtClean="0"/>
              <a:t> personal minimums are the minimum conditions you need for safe flight and they’re personal because they pertain to you.  If you know what you need beforehand it’s easy to say yes, I’ve got the minimums I need or no – I don’t and consequently I’ll have to make another plan.  </a:t>
            </a:r>
            <a:r>
              <a:rPr lang="en-US" b="1" baseline="0" dirty="0" smtClean="0"/>
              <a:t>(Click)</a:t>
            </a:r>
          </a:p>
          <a:p>
            <a:endParaRPr lang="en-US" baseline="0" dirty="0" smtClean="0"/>
          </a:p>
          <a:p>
            <a:r>
              <a:rPr lang="en-US" baseline="0" dirty="0" smtClean="0"/>
              <a:t>Obviously you’ll need some time to develop you personal minimums and that precipitates a couple of thoughts</a:t>
            </a:r>
          </a:p>
          <a:p>
            <a:r>
              <a:rPr lang="en-US" baseline="0" dirty="0" smtClean="0"/>
              <a:t>	1.	You can’t develop your personal minimums just before takeoff.  They need to be established well in advance of your flight.  And they need to be documented – recorded some place where you can easily retrieve them for reference.</a:t>
            </a:r>
          </a:p>
          <a:p>
            <a:r>
              <a:rPr lang="en-US" baseline="0" dirty="0" smtClean="0"/>
              <a:t>	2.	It’s tough to do an accurate self-assessment of your flying.  Much better to develop your personal minimums with the guidance of your CFI.</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dirty="0"/>
          </a:p>
        </p:txBody>
      </p:sp>
    </p:spTree>
    <p:extLst>
      <p:ext uri="{BB962C8B-B14F-4D97-AF65-F5344CB8AC3E}">
        <p14:creationId xmlns:p14="http://schemas.microsoft.com/office/powerpoint/2010/main" val="2550144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xfrm>
            <a:off x="331788" y="696913"/>
            <a:ext cx="6197600" cy="3486150"/>
          </a:xfrm>
          <a:ln/>
        </p:spPr>
      </p:sp>
      <p:sp>
        <p:nvSpPr>
          <p:cNvPr id="237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ea typeface="ＭＳ Ｐゴシック" pitchFamily="34" charset="-128"/>
              </a:rPr>
              <a:t>	</a:t>
            </a:r>
            <a:r>
              <a:rPr lang="en-US" altLang="en-US" b="1" dirty="0" smtClean="0">
                <a:latin typeface="Times New Roman" pitchFamily="18" charset="0"/>
                <a:ea typeface="ＭＳ Ｐゴシック" pitchFamily="34" charset="-128"/>
              </a:rPr>
              <a:t>The Pilot </a:t>
            </a:r>
            <a:r>
              <a:rPr lang="en-US" altLang="en-US" dirty="0" smtClean="0">
                <a:latin typeface="Times New Roman" pitchFamily="18" charset="0"/>
                <a:ea typeface="ＭＳ Ｐゴシック" pitchFamily="34" charset="-128"/>
              </a:rPr>
              <a:t>- Am I feeling well and rested today?  Is my stress level such that I can devote all my attention and energy to completing this flight safely?  Are my pilot skill set and certification level equal to the flight I’m contemplating?  Am I current and proficient in the aircraft I’ll be flying today?  Have I had transition training in this aircraft?  </a:t>
            </a:r>
            <a:r>
              <a:rPr lang="en-US" altLang="en-US" b="1" dirty="0" smtClean="0">
                <a:latin typeface="Times New Roman" pitchFamily="18" charset="0"/>
                <a:ea typeface="ＭＳ Ｐゴシック" pitchFamily="34" charset="-128"/>
              </a:rPr>
              <a:t>(Click)</a:t>
            </a:r>
          </a:p>
          <a:p>
            <a:endParaRPr lang="en-US" altLang="en-US" dirty="0" smtClean="0">
              <a:latin typeface="Times New Roman" pitchFamily="18" charset="0"/>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latin typeface="Times New Roman" pitchFamily="18" charset="0"/>
                <a:ea typeface="ＭＳ Ｐゴシック" pitchFamily="34" charset="-128"/>
              </a:rPr>
              <a:t>	</a:t>
            </a:r>
            <a:r>
              <a:rPr lang="en-US" altLang="en-US" b="1" dirty="0" smtClean="0">
                <a:latin typeface="Times New Roman" pitchFamily="18" charset="0"/>
                <a:ea typeface="ＭＳ Ｐゴシック" pitchFamily="34" charset="-128"/>
              </a:rPr>
              <a:t>The Aircraft </a:t>
            </a:r>
            <a:r>
              <a:rPr lang="en-US" altLang="en-US" dirty="0" smtClean="0">
                <a:latin typeface="Times New Roman" pitchFamily="18" charset="0"/>
                <a:ea typeface="ＭＳ Ｐゴシック" pitchFamily="34" charset="-128"/>
              </a:rPr>
              <a:t>- Is the aircraft I’ll be flying capable of &amp; equipped to complete this flight?  Do the maintenance history and my preflight inspection indicate the aircraft is airworthy and, as simple as it may sound, is there sufficient fuel on board. </a:t>
            </a:r>
            <a:r>
              <a:rPr lang="en-US" altLang="en-US" b="1" dirty="0" smtClean="0">
                <a:latin typeface="Times New Roman" pitchFamily="18" charset="0"/>
                <a:ea typeface="ＭＳ Ｐゴシック" pitchFamily="34" charset="-128"/>
              </a:rPr>
              <a:t>(Click)</a:t>
            </a:r>
          </a:p>
          <a:p>
            <a:endParaRPr lang="en-US" altLang="en-US" dirty="0" smtClean="0">
              <a:latin typeface="Times New Roman" pitchFamily="18" charset="0"/>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latin typeface="Times New Roman" pitchFamily="18" charset="0"/>
                <a:ea typeface="ＭＳ Ｐゴシック" pitchFamily="34" charset="-128"/>
              </a:rPr>
              <a:t>	</a:t>
            </a:r>
            <a:r>
              <a:rPr lang="en-US" altLang="en-US" b="1" dirty="0" smtClean="0">
                <a:latin typeface="Times New Roman" pitchFamily="18" charset="0"/>
                <a:ea typeface="ＭＳ Ｐゴシック" pitchFamily="34" charset="-128"/>
              </a:rPr>
              <a:t>The </a:t>
            </a:r>
            <a:r>
              <a:rPr lang="en-US" altLang="en-US" b="1" dirty="0" err="1" smtClean="0">
                <a:latin typeface="Times New Roman" pitchFamily="18" charset="0"/>
                <a:ea typeface="ＭＳ Ｐゴシック" pitchFamily="34" charset="-128"/>
              </a:rPr>
              <a:t>enVironment</a:t>
            </a:r>
            <a:r>
              <a:rPr lang="en-US" altLang="en-US" b="1" dirty="0" smtClean="0">
                <a:latin typeface="Times New Roman" pitchFamily="18" charset="0"/>
                <a:ea typeface="ＭＳ Ｐゴシック" pitchFamily="34" charset="-128"/>
              </a:rPr>
              <a:t> </a:t>
            </a:r>
            <a:r>
              <a:rPr lang="en-US" altLang="en-US" dirty="0" smtClean="0">
                <a:latin typeface="Times New Roman" pitchFamily="18" charset="0"/>
                <a:ea typeface="ＭＳ Ｐゴシック" pitchFamily="34" charset="-128"/>
              </a:rPr>
              <a:t>- Are the aircraft and I capable and qualified to fly in the expected weather conditions?  Are alternate airports available.  Can I handle any special conditions with respect to the airports I’ll be operating from on this flight. </a:t>
            </a:r>
            <a:r>
              <a:rPr lang="en-US" altLang="en-US" b="1" dirty="0" smtClean="0">
                <a:latin typeface="Times New Roman" pitchFamily="18" charset="0"/>
                <a:ea typeface="ＭＳ Ｐゴシック" pitchFamily="34" charset="-128"/>
              </a:rPr>
              <a:t>(Click)</a:t>
            </a: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	</a:t>
            </a:r>
            <a:r>
              <a:rPr lang="en-US" altLang="en-US" b="1" dirty="0" smtClean="0">
                <a:latin typeface="Times New Roman" pitchFamily="18" charset="0"/>
                <a:ea typeface="ＭＳ Ｐゴシック" pitchFamily="34" charset="-128"/>
              </a:rPr>
              <a:t>External Pressures </a:t>
            </a:r>
            <a:r>
              <a:rPr lang="en-US" altLang="en-US" dirty="0" smtClean="0">
                <a:latin typeface="Times New Roman" pitchFamily="18" charset="0"/>
                <a:ea typeface="ＭＳ Ｐゴシック" pitchFamily="34" charset="-128"/>
              </a:rPr>
              <a:t>-  Is it imperative that this flight be completed today?  Am I under pressure from peers or passengers to perform?   Must the aircraft be returned today or can I postpone my return trip?  Do I have commitments after the flight that must be met?  </a:t>
            </a:r>
            <a:r>
              <a:rPr lang="en-US" altLang="en-US" b="1" dirty="0" smtClean="0">
                <a:latin typeface="Times New Roman" pitchFamily="18" charset="0"/>
                <a:ea typeface="ＭＳ Ｐゴシック" pitchFamily="34" charset="-128"/>
              </a:rPr>
              <a:t>(Click)</a:t>
            </a:r>
            <a:endParaRPr lang="en-US" altLang="en-US" b="0" dirty="0" smtClean="0">
              <a:latin typeface="Times New Roman" pitchFamily="18" charset="0"/>
              <a:ea typeface="ＭＳ Ｐゴシック" pitchFamily="34" charset="-128"/>
            </a:endParaRPr>
          </a:p>
          <a:p>
            <a:endParaRPr lang="en-US" altLang="en-US" b="0" dirty="0" smtClean="0">
              <a:latin typeface="Times New Roman" pitchFamily="18" charset="0"/>
              <a:ea typeface="ＭＳ Ｐゴシック" pitchFamily="34" charset="-128"/>
            </a:endParaRPr>
          </a:p>
          <a:p>
            <a:r>
              <a:rPr lang="en-US" altLang="en-US" b="0" dirty="0" smtClean="0">
                <a:latin typeface="Times New Roman" pitchFamily="18" charset="0"/>
                <a:ea typeface="ＭＳ Ｐゴシック" pitchFamily="34" charset="-128"/>
              </a:rPr>
              <a:t>By the way – There are various Flight Risk Assessment Tools or FRATs</a:t>
            </a:r>
            <a:r>
              <a:rPr lang="en-US" altLang="en-US" b="0" baseline="0" dirty="0" smtClean="0">
                <a:latin typeface="Times New Roman" pitchFamily="18" charset="0"/>
                <a:ea typeface="ＭＳ Ｐゴシック" pitchFamily="34" charset="-128"/>
              </a:rPr>
              <a:t> that can help you assess the risk associated with any flight.  The link or QR code on the screen will take you to the FAAST Frat page in the FAASafety.gov library.  From there, you can download the </a:t>
            </a:r>
            <a:r>
              <a:rPr lang="en-US" altLang="en-US" b="1" i="1" baseline="0" dirty="0" smtClean="0">
                <a:latin typeface="Times New Roman" pitchFamily="18" charset="0"/>
                <a:ea typeface="ＭＳ Ｐゴシック" pitchFamily="34" charset="-128"/>
              </a:rPr>
              <a:t>FAAST FRAT.</a:t>
            </a:r>
            <a:endParaRPr lang="en-US" altLang="en-US" b="1" i="1"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endParaRPr lang="en-US" altLang="en-US" b="1" dirty="0" smtClean="0">
              <a:latin typeface="Times New Roman" pitchFamily="18" charset="0"/>
              <a:ea typeface="ＭＳ Ｐゴシック" pitchFamily="34" charset="-128"/>
            </a:endParaRPr>
          </a:p>
          <a:p>
            <a:r>
              <a:rPr lang="en-US" altLang="en-US" b="1" dirty="0" smtClean="0">
                <a:latin typeface="Times New Roman" pitchFamily="18" charset="0"/>
                <a:ea typeface="ＭＳ Ｐゴシック" pitchFamily="34" charset="-128"/>
              </a:rPr>
              <a:t>(Next Slide)</a:t>
            </a:r>
            <a:endParaRPr lang="en-US" altLang="en-US" dirty="0" smtClean="0">
              <a:latin typeface="Times New Roman" pitchFamily="18" charset="0"/>
              <a:ea typeface="ＭＳ Ｐゴシック" pitchFamily="34" charset="-128"/>
            </a:endParaRPr>
          </a:p>
        </p:txBody>
      </p:sp>
      <p:sp>
        <p:nvSpPr>
          <p:cNvPr id="237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pitchFamily="34" charset="0"/>
                <a:ea typeface="ＭＳ Ｐゴシック" pitchFamily="34" charset="-128"/>
              </a:defRPr>
            </a:lvl1pPr>
            <a:lvl2pPr marL="742950" indent="-285750" defTabSz="911225" eaLnBrk="0" hangingPunct="0">
              <a:defRPr sz="2400">
                <a:solidFill>
                  <a:schemeClr val="tx1"/>
                </a:solidFill>
                <a:latin typeface="Arial" pitchFamily="34" charset="0"/>
                <a:ea typeface="ＭＳ Ｐゴシック" pitchFamily="34" charset="-128"/>
              </a:defRPr>
            </a:lvl2pPr>
            <a:lvl3pPr marL="1143000" indent="-228600" defTabSz="911225" eaLnBrk="0" hangingPunct="0">
              <a:defRPr sz="2400">
                <a:solidFill>
                  <a:schemeClr val="tx1"/>
                </a:solidFill>
                <a:latin typeface="Arial" pitchFamily="34" charset="0"/>
                <a:ea typeface="ＭＳ Ｐゴシック" pitchFamily="34" charset="-128"/>
              </a:defRPr>
            </a:lvl3pPr>
            <a:lvl4pPr marL="1600200" indent="-228600" defTabSz="911225" eaLnBrk="0" hangingPunct="0">
              <a:defRPr sz="2400">
                <a:solidFill>
                  <a:schemeClr val="tx1"/>
                </a:solidFill>
                <a:latin typeface="Arial" pitchFamily="34" charset="0"/>
                <a:ea typeface="ＭＳ Ｐゴシック" pitchFamily="34" charset="-128"/>
              </a:defRPr>
            </a:lvl4pPr>
            <a:lvl5pPr marL="2057400" indent="-228600" defTabSz="911225" eaLnBrk="0" hangingPunct="0">
              <a:defRPr sz="2400">
                <a:solidFill>
                  <a:schemeClr val="tx1"/>
                </a:solidFill>
                <a:latin typeface="Arial" pitchFamily="34"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pitchFamily="34"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pitchFamily="34"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pitchFamily="34"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pitchFamily="34" charset="0"/>
                <a:ea typeface="ＭＳ Ｐゴシック" pitchFamily="34" charset="-128"/>
              </a:defRPr>
            </a:lvl9pPr>
          </a:lstStyle>
          <a:p>
            <a:pPr eaLnBrk="1" hangingPunct="1"/>
            <a:fld id="{891FC59C-BC7D-465F-AEC2-437BA317A49C}" type="slidenum">
              <a:rPr lang="en-US" altLang="en-US" sz="1200" smtClean="0">
                <a:latin typeface="Times New Roman" pitchFamily="18" charset="0"/>
              </a:rPr>
              <a:pPr eaLnBrk="1" hangingPunct="1"/>
              <a:t>6</a:t>
            </a:fld>
            <a:endParaRPr lang="en-US" altLang="en-US" sz="1200"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smtClean="0"/>
              <a:t>There</a:t>
            </a:r>
            <a:r>
              <a:rPr lang="en-US" baseline="0" dirty="0" smtClean="0"/>
              <a:t> are times when it’s easy to describe the flight environment and unfortunately there are also some times when it’s not so easy.   </a:t>
            </a:r>
            <a:r>
              <a:rPr lang="en-US" b="1" baseline="0" dirty="0" smtClean="0"/>
              <a:t>(Click)</a:t>
            </a:r>
            <a:endParaRPr lang="en-US" baseline="0" dirty="0" smtClean="0"/>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Local flights that never leave the airport are pretty easy to define.  The weather you see is the weather you’ve got.  A local forecast will </a:t>
            </a:r>
            <a:br>
              <a:rPr lang="en-US" baseline="0" dirty="0" smtClean="0"/>
            </a:br>
            <a:r>
              <a:rPr lang="en-US" baseline="0" dirty="0" smtClean="0"/>
              <a:t>tell you what to expect in the way of changes and comparing that forecast with present conditions will give you a pretty good idea as to</a:t>
            </a:r>
            <a:br>
              <a:rPr lang="en-US" baseline="0" dirty="0" smtClean="0"/>
            </a:br>
            <a:r>
              <a:rPr lang="en-US" baseline="0" dirty="0" smtClean="0"/>
              <a:t>weather the forecast will pan out. </a:t>
            </a:r>
            <a:r>
              <a:rPr lang="en-US" b="1" baseline="0" dirty="0" smtClean="0"/>
              <a:t>(Click)</a:t>
            </a:r>
            <a:endParaRPr lang="en-US" baseline="0" dirty="0" smtClean="0"/>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You can’t see the destination weather before takeoff.  Well actually there are some times when you can but we’ll get to that a little later.  </a:t>
            </a:r>
            <a:br>
              <a:rPr lang="en-US" baseline="0" dirty="0" smtClean="0"/>
            </a:br>
            <a:r>
              <a:rPr lang="en-US" baseline="0" dirty="0" smtClean="0"/>
              <a:t>For now we have to assume that METARS and TAFs, and Pilot Reports for the destination are what we’ll be referencing before flight.  If the </a:t>
            </a:r>
            <a:br>
              <a:rPr lang="en-US" baseline="0" dirty="0" smtClean="0"/>
            </a:br>
            <a:r>
              <a:rPr lang="en-US" baseline="0" dirty="0" smtClean="0"/>
              <a:t>destination has weather reporting we should be able to update the situation while </a:t>
            </a:r>
            <a:r>
              <a:rPr lang="en-US" baseline="0" dirty="0" err="1" smtClean="0"/>
              <a:t>en</a:t>
            </a:r>
            <a:r>
              <a:rPr lang="en-US" baseline="0" dirty="0" smtClean="0"/>
              <a:t> route. </a:t>
            </a:r>
            <a:r>
              <a:rPr lang="en-US" b="1" baseline="0" dirty="0" smtClean="0"/>
              <a:t>(Click)</a:t>
            </a:r>
            <a:endParaRPr lang="en-US" baseline="0" dirty="0" smtClean="0"/>
          </a:p>
          <a:p>
            <a:endParaRPr lang="en-US" baseline="0" dirty="0" smtClean="0"/>
          </a:p>
          <a:p>
            <a:r>
              <a:rPr lang="en-US" baseline="0" dirty="0" err="1" smtClean="0"/>
              <a:t>En</a:t>
            </a:r>
            <a:r>
              <a:rPr lang="en-US" baseline="0" dirty="0" smtClean="0"/>
              <a:t> route weather is a little more difficult to define, especially if there are few or no </a:t>
            </a:r>
            <a:r>
              <a:rPr lang="en-US" baseline="0" dirty="0" err="1" smtClean="0"/>
              <a:t>en</a:t>
            </a:r>
            <a:r>
              <a:rPr lang="en-US" baseline="0" dirty="0" smtClean="0"/>
              <a:t> route reporting points.  </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dirty="0"/>
          </a:p>
        </p:txBody>
      </p:sp>
    </p:spTree>
    <p:extLst>
      <p:ext uri="{BB962C8B-B14F-4D97-AF65-F5344CB8AC3E}">
        <p14:creationId xmlns:p14="http://schemas.microsoft.com/office/powerpoint/2010/main" val="628905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smtClean="0"/>
              <a:t>Thankfully we’ve got a lot of information available</a:t>
            </a:r>
            <a:r>
              <a:rPr lang="en-US" baseline="0" dirty="0" smtClean="0"/>
              <a:t> – at least near cities and towns that have airports.  Each colored dot on this sectional represents an available weather report. </a:t>
            </a:r>
            <a:r>
              <a:rPr lang="en-US" b="1" baseline="0" dirty="0" smtClean="0"/>
              <a:t>(Click)</a:t>
            </a:r>
            <a:endParaRPr lang="en-US" baseline="0" dirty="0" smtClean="0"/>
          </a:p>
          <a:p>
            <a:endParaRPr lang="en-US" baseline="0" dirty="0" smtClean="0"/>
          </a:p>
          <a:p>
            <a:r>
              <a:rPr lang="en-US" baseline="0" dirty="0" smtClean="0"/>
              <a:t>Note that this section doesn’t have any weather information and no airports either.  And it’s mountainous ….. well at least hilly terrain.  No problem if it’s good VMC weather or you can fly over it IFR.  But if you have to fly close to the ground it would be great to have some idea of what sort of weather you’re getting into.</a:t>
            </a:r>
          </a:p>
          <a:p>
            <a:endParaRPr lang="en-US" baseline="0" dirty="0" smtClean="0"/>
          </a:p>
          <a:p>
            <a:r>
              <a:rPr lang="en-US" baseline="0" dirty="0" smtClean="0"/>
              <a:t>Then there’s Alaska.  Alaska has weather information too.</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8</a:t>
            </a:fld>
            <a:endParaRPr lang="en-US" dirty="0"/>
          </a:p>
        </p:txBody>
      </p:sp>
    </p:spTree>
    <p:extLst>
      <p:ext uri="{BB962C8B-B14F-4D97-AF65-F5344CB8AC3E}">
        <p14:creationId xmlns:p14="http://schemas.microsoft.com/office/powerpoint/2010/main" val="1689487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smtClean="0"/>
              <a:t>Just not as much as we typically</a:t>
            </a:r>
            <a:r>
              <a:rPr lang="en-US" baseline="0" dirty="0" smtClean="0"/>
              <a:t> get in the other 48 states.  I say 48 because Hawaii has weather information challenges similar to Alaska such as rapidly changing </a:t>
            </a:r>
            <a:br>
              <a:rPr lang="en-US" baseline="0" dirty="0" smtClean="0"/>
            </a:br>
            <a:r>
              <a:rPr lang="en-US" baseline="0" dirty="0" smtClean="0"/>
              <a:t>conditions in areas not covered by weather observations.  </a:t>
            </a:r>
            <a:r>
              <a:rPr lang="en-US" b="1" baseline="0" dirty="0" smtClean="0"/>
              <a:t>(Click)</a:t>
            </a:r>
          </a:p>
          <a:p>
            <a:endParaRPr lang="en-US" b="1" baseline="0" dirty="0" smtClean="0"/>
          </a:p>
          <a:p>
            <a:r>
              <a:rPr lang="en-US" b="0" baseline="0" dirty="0" smtClean="0"/>
              <a:t>The distance between </a:t>
            </a:r>
            <a:r>
              <a:rPr lang="en-US" b="0" baseline="0" dirty="0" err="1" smtClean="0"/>
              <a:t>Bettles</a:t>
            </a:r>
            <a:r>
              <a:rPr lang="en-US" b="0" baseline="0" dirty="0" smtClean="0"/>
              <a:t> and Fort Yukon AK, the airports circled here, is 172 miles.  That’s a long way to go with no weather reporting.  And that’s why Alaska was </a:t>
            </a:r>
            <a:br>
              <a:rPr lang="en-US" b="0" baseline="0" dirty="0" smtClean="0"/>
            </a:br>
            <a:r>
              <a:rPr lang="en-US" b="0" baseline="0" dirty="0" smtClean="0"/>
              <a:t>selected to pioneer a new weather information technology – Aviation Weather Cameras.</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dirty="0"/>
          </a:p>
        </p:txBody>
      </p:sp>
    </p:spTree>
    <p:extLst>
      <p:ext uri="{BB962C8B-B14F-4D97-AF65-F5344CB8AC3E}">
        <p14:creationId xmlns:p14="http://schemas.microsoft.com/office/powerpoint/2010/main" val="3020536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p:nvPr>
        </p:nvSpPr>
        <p:spPr>
          <a:xfrm>
            <a:off x="303302" y="354380"/>
            <a:ext cx="5512492" cy="1395412"/>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307536" y="1795830"/>
            <a:ext cx="5477369" cy="1067092"/>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grpSp>
        <p:nvGrpSpPr>
          <p:cNvPr id="63544" name="Group 1080"/>
          <p:cNvGrpSpPr>
            <a:grpSpLocks/>
          </p:cNvGrpSpPr>
          <p:nvPr userDrawn="1"/>
        </p:nvGrpSpPr>
        <p:grpSpPr bwMode="auto">
          <a:xfrm>
            <a:off x="7970469" y="177768"/>
            <a:ext cx="3206750" cy="909638"/>
            <a:chOff x="3700" y="171"/>
            <a:chExt cx="1515"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442"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927"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chemeClr val="bg1"/>
                  </a:solidFill>
                </a:rPr>
                <a:t>Federal Aviation</a:t>
              </a:r>
            </a:p>
            <a:p>
              <a:pPr>
                <a:lnSpc>
                  <a:spcPct val="85000"/>
                </a:lnSpc>
                <a:spcBef>
                  <a:spcPct val="0"/>
                </a:spcBef>
                <a:buFontTx/>
                <a:buNone/>
              </a:pPr>
              <a:r>
                <a:rPr lang="en-US" sz="1800" b="1" dirty="0">
                  <a:solidFill>
                    <a:schemeClr val="bg1"/>
                  </a:solidFill>
                </a:rPr>
                <a:t>Administration</a:t>
              </a:r>
            </a:p>
          </p:txBody>
        </p:sp>
      </p:grpSp>
      <p:pic>
        <p:nvPicPr>
          <p:cNvPr id="2050" name="Picture 2" descr="C:\Users\afs805pc\Documents\Templates\FAAST-line.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614" r="9397"/>
          <a:stretch/>
        </p:blipFill>
        <p:spPr bwMode="auto">
          <a:xfrm rot="10800000">
            <a:off x="-1" y="7286"/>
            <a:ext cx="7728436"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614" r="9397"/>
          <a:stretch/>
        </p:blipFill>
        <p:spPr bwMode="auto">
          <a:xfrm>
            <a:off x="-42751" y="6512171"/>
            <a:ext cx="12218726"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430439" y="260447"/>
            <a:ext cx="2745536"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5000"/>
              </a:lnSpc>
              <a:spcBef>
                <a:spcPct val="0"/>
              </a:spcBef>
              <a:buFontTx/>
              <a:buNone/>
            </a:pPr>
            <a:r>
              <a:rPr lang="en-US" sz="1800" b="1" dirty="0">
                <a:solidFill>
                  <a:srgbClr val="1D2F68"/>
                </a:solidFill>
              </a:rPr>
              <a:t>Federal </a:t>
            </a:r>
            <a:r>
              <a:rPr lang="en-US" sz="1800" b="1" dirty="0" smtClean="0">
                <a:solidFill>
                  <a:srgbClr val="1D2F68"/>
                </a:solidFill>
              </a:rPr>
              <a:t>Aviation</a:t>
            </a:r>
          </a:p>
          <a:p>
            <a:pPr>
              <a:lnSpc>
                <a:spcPct val="85000"/>
              </a:lnSpc>
              <a:spcBef>
                <a:spcPct val="0"/>
              </a:spcBef>
              <a:buFontTx/>
              <a:buNone/>
            </a:pPr>
            <a:r>
              <a:rPr lang="en-US" sz="1800" b="1" dirty="0" smtClean="0">
                <a:solidFill>
                  <a:srgbClr val="1D2F68"/>
                </a:solidFill>
              </a:rPr>
              <a:t>Administration</a:t>
            </a:r>
            <a:endParaRPr lang="en-US" sz="1800" b="1" dirty="0">
              <a:solidFill>
                <a:schemeClr val="bg1"/>
              </a:solidFill>
            </a:endParaRPr>
          </a:p>
        </p:txBody>
      </p:sp>
      <p:pic>
        <p:nvPicPr>
          <p:cNvPr id="1026" name="Picture 2" descr="I:\Wx Cams\McKinley trip 031.jp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8425" r="18425"/>
          <a:stretch/>
        </p:blipFill>
        <p:spPr bwMode="auto">
          <a:xfrm>
            <a:off x="6484463" y="1273381"/>
            <a:ext cx="5346807" cy="4762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Tree>
    <p:custDataLst>
      <p:tags r:id="rId1"/>
    </p:custDataLst>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Tree>
    <p:custDataLst>
      <p:tags r:id="rId1"/>
    </p:custDataLst>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Tree>
    <p:custDataLst>
      <p:tags r:id="rId1"/>
    </p:custDataLst>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Tree>
    <p:custDataLst>
      <p:tags r:id="rId1"/>
    </p:custDataLst>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Tree>
    <p:custDataLst>
      <p:tags r:id="rId1"/>
    </p:custDataLst>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ags" Target="../tags/tag9.xml"/><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dirty="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grpSp>
        <p:nvGrpSpPr>
          <p:cNvPr id="56345" name="Group 25"/>
          <p:cNvGrpSpPr>
            <a:grpSpLocks/>
          </p:cNvGrpSpPr>
          <p:nvPr userDrawn="1"/>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3596" y="3859"/>
              <a:ext cx="36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userDrawn="1"/>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userDrawn="1"/>
        </p:nvPicPr>
        <p:blipFill rotWithShape="1">
          <a:blip r:embed="rId10">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userDrawn="1"/>
        </p:nvPicPr>
        <p:blipFill rotWithShape="1">
          <a:blip r:embed="rId10">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a:extLst/>
        </p:spPr>
        <p:txBody>
          <a:bodyPr wrap="none" anchor="ctr"/>
          <a:lstStyle/>
          <a:p>
            <a:endParaRPr lang="en-US" sz="2400" dirty="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grpSp>
        <p:nvGrpSpPr>
          <p:cNvPr id="56345" name="Group 25"/>
          <p:cNvGrpSpPr>
            <a:grpSpLocks/>
          </p:cNvGrpSpPr>
          <p:nvPr userDrawn="1"/>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userDrawn="1"/>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custDataLst>
      <p:tags r:id="rId2"/>
    </p:custDataLst>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17.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21.png"/><Relationship Id="rId5" Type="http://schemas.openxmlformats.org/officeDocument/2006/relationships/hyperlink" Target="http://weathercams.faa.gov/" TargetMode="Externa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30.png"/><Relationship Id="rId5" Type="http://schemas.openxmlformats.org/officeDocument/2006/relationships/hyperlink" Target="http://www.mywingsinitiative.org/" TargetMode="Externa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33.png"/><Relationship Id="rId5" Type="http://schemas.openxmlformats.org/officeDocument/2006/relationships/hyperlink" Target="https://www.faa.gov/about/initiatives/gasafetyoutreach" TargetMode="Externa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hyperlink" Target="https://bit.ly/3aKm3cD"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357106"/>
            <a:ext cx="4458824" cy="1395412"/>
          </a:xfrm>
        </p:spPr>
        <p:txBody>
          <a:bodyPr/>
          <a:lstStyle/>
          <a:p>
            <a:r>
              <a:rPr lang="en-US" sz="3600" dirty="0"/>
              <a:t>Topic of the Month</a:t>
            </a:r>
            <a:br>
              <a:rPr lang="en-US" sz="3600" dirty="0"/>
            </a:br>
            <a:r>
              <a:rPr lang="en-US" sz="3600" dirty="0" smtClean="0"/>
              <a:t>August</a:t>
            </a:r>
            <a:endParaRPr lang="en-US" sz="3600" dirty="0"/>
          </a:p>
        </p:txBody>
      </p:sp>
      <p:sp>
        <p:nvSpPr>
          <p:cNvPr id="32780" name="Rectangle 12"/>
          <p:cNvSpPr>
            <a:spLocks noGrp="1" noChangeArrowheads="1"/>
          </p:cNvSpPr>
          <p:nvPr>
            <p:ph type="subTitle" idx="1"/>
          </p:nvPr>
        </p:nvSpPr>
        <p:spPr/>
        <p:txBody>
          <a:bodyPr/>
          <a:lstStyle/>
          <a:p>
            <a:r>
              <a:rPr lang="en-US" dirty="0" smtClean="0"/>
              <a:t>Personal Minimums and Weather Cameras</a:t>
            </a:r>
            <a:endParaRPr lang="en-US" dirty="0">
              <a:solidFill>
                <a:schemeClr val="tx1"/>
              </a:solidFill>
            </a:endParaRPr>
          </a:p>
        </p:txBody>
      </p:sp>
      <p:sp>
        <p:nvSpPr>
          <p:cNvPr id="32785" name="Text Box 17"/>
          <p:cNvSpPr txBox="1">
            <a:spLocks noChangeArrowheads="1"/>
          </p:cNvSpPr>
          <p:nvPr/>
        </p:nvSpPr>
        <p:spPr bwMode="auto">
          <a:xfrm>
            <a:off x="3380613" y="3411590"/>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3367970" y="3791452"/>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3374254" y="416118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
        <p:nvSpPr>
          <p:cNvPr id="7" name="Rectangle 6"/>
          <p:cNvSpPr/>
          <p:nvPr/>
        </p:nvSpPr>
        <p:spPr>
          <a:xfrm>
            <a:off x="161520" y="5414039"/>
            <a:ext cx="6412899" cy="1015663"/>
          </a:xfrm>
          <a:prstGeom prst="rect">
            <a:avLst/>
          </a:prstGeom>
        </p:spPr>
        <p:txBody>
          <a:bodyPr wrap="square">
            <a:spAutoFit/>
          </a:bodyPr>
          <a:lstStyle/>
          <a:p>
            <a:pPr>
              <a:buNone/>
            </a:pPr>
            <a:r>
              <a:rPr lang="en-US" b="1" dirty="0">
                <a:solidFill>
                  <a:srgbClr val="002060"/>
                </a:solidFill>
              </a:rPr>
              <a:t>Produced </a:t>
            </a:r>
            <a:r>
              <a:rPr lang="en-US" b="1" dirty="0" smtClean="0">
                <a:solidFill>
                  <a:srgbClr val="002060"/>
                </a:solidFill>
              </a:rPr>
              <a:t>by:</a:t>
            </a:r>
          </a:p>
          <a:p>
            <a:pPr>
              <a:buNone/>
            </a:pPr>
            <a:r>
              <a:rPr lang="en-US" b="1" dirty="0" smtClean="0">
                <a:solidFill>
                  <a:srgbClr val="002060"/>
                </a:solidFill>
              </a:rPr>
              <a:t>The National </a:t>
            </a:r>
            <a:r>
              <a:rPr lang="en-US" b="1" dirty="0">
                <a:solidFill>
                  <a:srgbClr val="002060"/>
                </a:solidFill>
              </a:rPr>
              <a:t>FAA Safety </a:t>
            </a:r>
            <a:r>
              <a:rPr lang="en-US" b="1" dirty="0" smtClean="0">
                <a:solidFill>
                  <a:srgbClr val="002060"/>
                </a:solidFill>
              </a:rPr>
              <a:t>Team (FAASTeam</a:t>
            </a:r>
            <a:endParaRPr lang="en-US" b="1" dirty="0">
              <a:solidFill>
                <a:srgbClr val="002060"/>
              </a:solidFill>
            </a:endParaRPr>
          </a:p>
        </p:txBody>
      </p:sp>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Alaska weather stations</a:t>
            </a:r>
            <a:endParaRPr lang="en-US" dirty="0"/>
          </a:p>
        </p:txBody>
      </p:sp>
      <p:pic>
        <p:nvPicPr>
          <p:cNvPr id="614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931394" y="1092490"/>
            <a:ext cx="4045910" cy="4391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1904662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Alaska – lots of land - few people</a:t>
            </a:r>
            <a:endParaRPr lang="en-US" dirty="0"/>
          </a:p>
        </p:txBody>
      </p:sp>
      <p:pic>
        <p:nvPicPr>
          <p:cNvPr id="819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655930" y="1223160"/>
            <a:ext cx="6204144" cy="4191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010798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AK Weather Stations &amp; Cameras</a:t>
            </a:r>
            <a:endParaRPr lang="en-US" dirty="0"/>
          </a:p>
        </p:txBody>
      </p:sp>
      <p:pic>
        <p:nvPicPr>
          <p:cNvPr id="614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99164" y="1121518"/>
            <a:ext cx="4045910" cy="4391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15767"/>
          <a:stretch/>
        </p:blipFill>
        <p:spPr bwMode="auto">
          <a:xfrm>
            <a:off x="6251129" y="1133433"/>
            <a:ext cx="3960929" cy="43701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73757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z="3600" dirty="0" smtClean="0"/>
              <a:t>FAA </a:t>
            </a:r>
            <a:r>
              <a:rPr lang="en-US" altLang="en-US" sz="3600" dirty="0"/>
              <a:t>Weather Camera </a:t>
            </a:r>
            <a:r>
              <a:rPr lang="en-US" altLang="en-US" sz="3600" dirty="0" smtClean="0"/>
              <a:t>Program Improvements</a:t>
            </a:r>
            <a:endParaRPr lang="en-US" altLang="en-US" sz="3600" dirty="0"/>
          </a:p>
        </p:txBody>
      </p:sp>
      <p:sp>
        <p:nvSpPr>
          <p:cNvPr id="4" name="TextBox 3"/>
          <p:cNvSpPr txBox="1"/>
          <p:nvPr/>
        </p:nvSpPr>
        <p:spPr>
          <a:xfrm>
            <a:off x="571500" y="989013"/>
            <a:ext cx="5268913" cy="4802188"/>
          </a:xfrm>
          <a:prstGeom prst="rect">
            <a:avLst/>
          </a:prstGeom>
          <a:noFill/>
        </p:spPr>
        <p:txBody>
          <a:bodyPr>
            <a:spAutoFit/>
          </a:bodyPr>
          <a:lstStyle/>
          <a:p>
            <a:pPr marL="342900" indent="-342900">
              <a:spcBef>
                <a:spcPts val="1800"/>
              </a:spcBef>
              <a:buFont typeface="Wingdings" panose="05000000000000000000" pitchFamily="2" charset="2"/>
              <a:buChar char="Ø"/>
              <a:defRPr/>
            </a:pPr>
            <a:r>
              <a:rPr lang="en-US" sz="2800" b="1" dirty="0"/>
              <a:t>Web App Modernization</a:t>
            </a:r>
          </a:p>
          <a:p>
            <a:pPr>
              <a:spcBef>
                <a:spcPts val="1800"/>
              </a:spcBef>
              <a:defRPr/>
            </a:pPr>
            <a:r>
              <a:rPr lang="en-US" sz="2000" b="1" dirty="0"/>
              <a:t>New website design and Mobile Apps</a:t>
            </a:r>
          </a:p>
          <a:p>
            <a:pPr marL="742950" lvl="1" indent="-285750">
              <a:spcBef>
                <a:spcPts val="600"/>
              </a:spcBef>
              <a:buFont typeface="Arial" panose="020B0604020202020204" pitchFamily="34" charset="0"/>
              <a:buChar char="•"/>
              <a:defRPr/>
            </a:pPr>
            <a:r>
              <a:rPr lang="en-US" sz="1800" kern="0" dirty="0"/>
              <a:t>IOS and Android</a:t>
            </a:r>
          </a:p>
          <a:p>
            <a:pPr>
              <a:spcBef>
                <a:spcPts val="1200"/>
              </a:spcBef>
              <a:defRPr/>
            </a:pPr>
            <a:r>
              <a:rPr lang="en-US" altLang="en-US" sz="2000" b="1" dirty="0"/>
              <a:t>Provides Integrated aviation data portal</a:t>
            </a:r>
            <a:endParaRPr lang="en-US" sz="2000" b="1" dirty="0"/>
          </a:p>
          <a:p>
            <a:pPr marL="742950" lvl="1" indent="-285750">
              <a:spcBef>
                <a:spcPts val="600"/>
              </a:spcBef>
              <a:buFont typeface="Arial" panose="020B0604020202020204" pitchFamily="34" charset="0"/>
              <a:buChar char="•"/>
              <a:defRPr/>
            </a:pPr>
            <a:r>
              <a:rPr lang="en-US" altLang="en-US" sz="1800" kern="0" dirty="0"/>
              <a:t>Weather, airport, and flight data</a:t>
            </a:r>
          </a:p>
          <a:p>
            <a:pPr marL="742950" lvl="1" indent="-285750">
              <a:spcBef>
                <a:spcPts val="600"/>
              </a:spcBef>
              <a:buFont typeface="Arial" panose="020B0604020202020204" pitchFamily="34" charset="0"/>
              <a:buChar char="•"/>
              <a:defRPr/>
            </a:pPr>
            <a:r>
              <a:rPr lang="en-US" altLang="en-US" sz="1800" kern="0" dirty="0"/>
              <a:t>Enables flight planning/decision making</a:t>
            </a:r>
          </a:p>
          <a:p>
            <a:pPr marL="742950" lvl="1" indent="-285750">
              <a:spcBef>
                <a:spcPts val="600"/>
              </a:spcBef>
              <a:buFont typeface="Arial" panose="020B0604020202020204" pitchFamily="34" charset="0"/>
              <a:buChar char="•"/>
              <a:defRPr/>
            </a:pPr>
            <a:r>
              <a:rPr lang="en-US" altLang="en-US" sz="1800" kern="0" dirty="0"/>
              <a:t>Reduced visual clutter and ease of use</a:t>
            </a:r>
            <a:endParaRPr lang="en-US" altLang="en-US" sz="2000" kern="0" dirty="0"/>
          </a:p>
          <a:p>
            <a:pPr>
              <a:spcBef>
                <a:spcPts val="1200"/>
              </a:spcBef>
              <a:defRPr/>
            </a:pPr>
            <a:r>
              <a:rPr lang="en-US" altLang="en-US" sz="2000" b="1" dirty="0"/>
              <a:t>User-centered, Data-driven design</a:t>
            </a:r>
          </a:p>
          <a:p>
            <a:pPr marL="285750" indent="-285750">
              <a:spcBef>
                <a:spcPts val="600"/>
              </a:spcBef>
              <a:buFont typeface="Arial" panose="020B0604020202020204" pitchFamily="34" charset="0"/>
              <a:buChar char="•"/>
              <a:defRPr/>
            </a:pPr>
            <a:r>
              <a:rPr lang="en-US" altLang="en-US" sz="1800" kern="0" dirty="0"/>
              <a:t>Pilot SME interviews and BETA testing</a:t>
            </a:r>
          </a:p>
          <a:p>
            <a:pPr marL="285750" indent="-285750">
              <a:spcBef>
                <a:spcPts val="600"/>
              </a:spcBef>
              <a:buFont typeface="Arial" panose="020B0604020202020204" pitchFamily="34" charset="0"/>
              <a:buChar char="•"/>
              <a:defRPr/>
            </a:pPr>
            <a:r>
              <a:rPr lang="en-US" altLang="en-US" sz="1800" kern="0" dirty="0"/>
              <a:t>Documented Functional Design Requirements</a:t>
            </a:r>
          </a:p>
          <a:p>
            <a:pPr marL="285750" indent="-285750">
              <a:spcBef>
                <a:spcPts val="600"/>
              </a:spcBef>
              <a:buFont typeface="Arial" panose="020B0604020202020204" pitchFamily="34" charset="0"/>
              <a:buChar char="•"/>
              <a:defRPr/>
            </a:pPr>
            <a:r>
              <a:rPr lang="en-US" altLang="en-US" sz="1800" kern="0" dirty="0"/>
              <a:t>Integrated Aviation Human Factors provided by FAA’s Civil Aviation Medical Institute (CAMI)</a:t>
            </a:r>
          </a:p>
        </p:txBody>
      </p:sp>
      <p:pic>
        <p:nvPicPr>
          <p:cNvPr id="1024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8135939" y="1122364"/>
            <a:ext cx="3348037" cy="2454275"/>
          </a:xfrm>
          <a:ln w="12700">
            <a:solidFill>
              <a:schemeClr val="tx1"/>
            </a:solidFill>
            <a:miter lim="800000"/>
            <a:headEnd/>
            <a:tailEnd/>
          </a:ln>
        </p:spPr>
      </p:pic>
      <p:pic>
        <p:nvPicPr>
          <p:cNvPr id="1024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5851" y="4003676"/>
            <a:ext cx="2690813" cy="1482725"/>
          </a:xfrm>
          <a:prstGeom prst="rect">
            <a:avLst/>
          </a:prstGeom>
          <a:noFill/>
          <a:ln w="12700" algn="ctr">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6202134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3232499" y="774146"/>
            <a:ext cx="5971143" cy="5090043"/>
          </a:xfrm>
          <a:prstGeom prst="rect">
            <a:avLst/>
          </a:prstGeom>
        </p:spPr>
      </p:pic>
      <p:cxnSp>
        <p:nvCxnSpPr>
          <p:cNvPr id="7" name="Straight Connector 6"/>
          <p:cNvCxnSpPr/>
          <p:nvPr/>
        </p:nvCxnSpPr>
        <p:spPr bwMode="auto">
          <a:xfrm flipH="1" flipV="1">
            <a:off x="6336632" y="3834063"/>
            <a:ext cx="136357" cy="44116"/>
          </a:xfrm>
          <a:prstGeom prst="line">
            <a:avLst/>
          </a:prstGeom>
          <a:noFill/>
          <a:ln w="19050" cap="flat" cmpd="sng" algn="ctr">
            <a:solidFill>
              <a:srgbClr val="CC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flipH="1" flipV="1">
            <a:off x="6151647" y="3789947"/>
            <a:ext cx="132848" cy="44116"/>
          </a:xfrm>
          <a:prstGeom prst="line">
            <a:avLst/>
          </a:prstGeom>
          <a:noFill/>
          <a:ln w="19050" cap="flat" cmpd="sng" algn="ctr">
            <a:solidFill>
              <a:srgbClr val="CC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H="1" flipV="1">
            <a:off x="6052185" y="3737611"/>
            <a:ext cx="71438" cy="52336"/>
          </a:xfrm>
          <a:prstGeom prst="line">
            <a:avLst/>
          </a:prstGeom>
          <a:noFill/>
          <a:ln w="19050" cap="flat" cmpd="sng" algn="ctr">
            <a:solidFill>
              <a:srgbClr val="CC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flipV="1">
            <a:off x="5917883" y="3537585"/>
            <a:ext cx="100013" cy="171451"/>
          </a:xfrm>
          <a:prstGeom prst="line">
            <a:avLst/>
          </a:prstGeom>
          <a:noFill/>
          <a:ln w="19050" cap="flat" cmpd="sng" algn="ctr">
            <a:solidFill>
              <a:srgbClr val="CC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flipH="1">
            <a:off x="5786438" y="3537585"/>
            <a:ext cx="131446" cy="0"/>
          </a:xfrm>
          <a:prstGeom prst="line">
            <a:avLst/>
          </a:prstGeom>
          <a:noFill/>
          <a:ln w="19050" cap="flat" cmpd="sng" algn="ctr">
            <a:solidFill>
              <a:srgbClr val="CC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V="1">
            <a:off x="5691638" y="3038324"/>
            <a:ext cx="58438" cy="467322"/>
          </a:xfrm>
          <a:prstGeom prst="line">
            <a:avLst/>
          </a:prstGeom>
          <a:noFill/>
          <a:ln w="19050" cap="flat" cmpd="sng" algn="ctr">
            <a:solidFill>
              <a:srgbClr val="CC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H="1">
            <a:off x="5584501" y="3014133"/>
            <a:ext cx="136356" cy="2133"/>
          </a:xfrm>
          <a:prstGeom prst="line">
            <a:avLst/>
          </a:prstGeom>
          <a:noFill/>
          <a:ln w="19050" cap="flat" cmpd="sng" algn="ctr">
            <a:solidFill>
              <a:srgbClr val="CC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flipH="1">
            <a:off x="5445276" y="3014133"/>
            <a:ext cx="108476" cy="0"/>
          </a:xfrm>
          <a:prstGeom prst="line">
            <a:avLst/>
          </a:prstGeom>
          <a:noFill/>
          <a:ln w="19050" cap="flat" cmpd="sng" algn="ctr">
            <a:solidFill>
              <a:srgbClr val="CC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flipH="1">
            <a:off x="5338838" y="3038324"/>
            <a:ext cx="55257" cy="82247"/>
          </a:xfrm>
          <a:prstGeom prst="line">
            <a:avLst/>
          </a:prstGeom>
          <a:noFill/>
          <a:ln w="19050" cap="flat" cmpd="sng" algn="ctr">
            <a:solidFill>
              <a:srgbClr val="CC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H="1">
            <a:off x="5081148" y="3171371"/>
            <a:ext cx="209309" cy="78556"/>
          </a:xfrm>
          <a:prstGeom prst="line">
            <a:avLst/>
          </a:prstGeom>
          <a:noFill/>
          <a:ln w="19050" cap="flat" cmpd="sng" algn="ctr">
            <a:solidFill>
              <a:srgbClr val="CC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flipH="1" flipV="1">
            <a:off x="5000171" y="3152019"/>
            <a:ext cx="43162" cy="97908"/>
          </a:xfrm>
          <a:prstGeom prst="line">
            <a:avLst/>
          </a:prstGeom>
          <a:noFill/>
          <a:ln w="19050" cap="flat" cmpd="sng" algn="ctr">
            <a:solidFill>
              <a:srgbClr val="CC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flipV="1">
            <a:off x="4993105" y="2989370"/>
            <a:ext cx="7066" cy="109430"/>
          </a:xfrm>
          <a:prstGeom prst="line">
            <a:avLst/>
          </a:prstGeom>
          <a:noFill/>
          <a:ln w="19050" cap="flat" cmpd="sng" algn="ctr">
            <a:solidFill>
              <a:srgbClr val="CC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p:cNvCxnSpPr/>
          <p:nvPr/>
        </p:nvCxnSpPr>
        <p:spPr bwMode="auto">
          <a:xfrm flipV="1">
            <a:off x="4879219" y="2989370"/>
            <a:ext cx="83137" cy="48955"/>
          </a:xfrm>
          <a:prstGeom prst="line">
            <a:avLst/>
          </a:prstGeom>
          <a:noFill/>
          <a:ln w="19050" cap="flat" cmpd="sng" algn="ctr">
            <a:solidFill>
              <a:srgbClr val="CC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39"/>
          <p:cNvCxnSpPr/>
          <p:nvPr/>
        </p:nvCxnSpPr>
        <p:spPr bwMode="auto">
          <a:xfrm flipH="1">
            <a:off x="4779019" y="3062514"/>
            <a:ext cx="32657" cy="16933"/>
          </a:xfrm>
          <a:prstGeom prst="line">
            <a:avLst/>
          </a:prstGeom>
          <a:noFill/>
          <a:ln w="19050" cap="flat" cmpd="sng" algn="ctr">
            <a:solidFill>
              <a:srgbClr val="CC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flipH="1" flipV="1">
            <a:off x="4695562" y="3038324"/>
            <a:ext cx="34886" cy="24190"/>
          </a:xfrm>
          <a:prstGeom prst="line">
            <a:avLst/>
          </a:prstGeom>
          <a:noFill/>
          <a:ln w="19050" cap="flat" cmpd="sng" algn="ctr">
            <a:solidFill>
              <a:srgbClr val="CC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44"/>
          <p:cNvCxnSpPr/>
          <p:nvPr/>
        </p:nvCxnSpPr>
        <p:spPr bwMode="auto">
          <a:xfrm flipH="1">
            <a:off x="4459895" y="3038324"/>
            <a:ext cx="194543" cy="43669"/>
          </a:xfrm>
          <a:prstGeom prst="line">
            <a:avLst/>
          </a:prstGeom>
          <a:noFill/>
          <a:ln w="19050" cap="flat" cmpd="sng" algn="ctr">
            <a:solidFill>
              <a:srgbClr val="CC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Title 1"/>
          <p:cNvSpPr>
            <a:spLocks noGrp="1"/>
          </p:cNvSpPr>
          <p:nvPr>
            <p:ph type="title"/>
          </p:nvPr>
        </p:nvSpPr>
        <p:spPr>
          <a:xfrm>
            <a:off x="503321" y="187695"/>
            <a:ext cx="11296651" cy="609600"/>
          </a:xfrm>
        </p:spPr>
        <p:txBody>
          <a:bodyPr/>
          <a:lstStyle/>
          <a:p>
            <a:r>
              <a:rPr lang="en-US" dirty="0" smtClean="0">
                <a:hlinkClick r:id="rId5"/>
              </a:rPr>
              <a:t>http://weathercams.faa.gov</a:t>
            </a:r>
            <a:r>
              <a:rPr lang="en-US" dirty="0" smtClean="0"/>
              <a:t> </a:t>
            </a:r>
            <a:endParaRPr lang="en-US" dirty="0"/>
          </a:p>
        </p:txBody>
      </p:sp>
      <p:pic>
        <p:nvPicPr>
          <p:cNvPr id="48" name="Picture 47"/>
          <p:cNvPicPr>
            <a:picLocks noChangeAspect="1"/>
          </p:cNvPicPr>
          <p:nvPr/>
        </p:nvPicPr>
        <p:blipFill>
          <a:blip r:embed="rId6"/>
          <a:stretch>
            <a:fillRect/>
          </a:stretch>
        </p:blipFill>
        <p:spPr>
          <a:xfrm>
            <a:off x="9846794" y="2414278"/>
            <a:ext cx="1873187" cy="187318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96793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939866" y="6248400"/>
            <a:ext cx="1468353" cy="457200"/>
          </a:xfrm>
          <a:prstGeom prst="rect">
            <a:avLst/>
          </a:prstGeom>
        </p:spPr>
        <p:txBody>
          <a:bodyPr/>
          <a:lstStyle/>
          <a:p>
            <a:fld id="{74438B1A-AF1B-4C8B-993E-1BADE62A2451}" type="slidenum">
              <a:rPr lang="en-US" smtClean="0"/>
              <a:pPr/>
              <a:t>15</a:t>
            </a:fld>
            <a:endParaRPr lang="en-US" dirty="0"/>
          </a:p>
        </p:txBody>
      </p:sp>
      <p:pic>
        <p:nvPicPr>
          <p:cNvPr id="5" name="Picture 4"/>
          <p:cNvPicPr>
            <a:picLocks noChangeAspect="1"/>
          </p:cNvPicPr>
          <p:nvPr/>
        </p:nvPicPr>
        <p:blipFill>
          <a:blip r:embed="rId4"/>
          <a:stretch>
            <a:fillRect/>
          </a:stretch>
        </p:blipFill>
        <p:spPr>
          <a:xfrm>
            <a:off x="1" y="0"/>
            <a:ext cx="12192000" cy="6896261"/>
          </a:xfrm>
          <a:prstGeom prst="rect">
            <a:avLst/>
          </a:prstGeom>
        </p:spPr>
      </p:pic>
      <p:sp>
        <p:nvSpPr>
          <p:cNvPr id="6" name="Rectangle 5"/>
          <p:cNvSpPr/>
          <p:nvPr/>
        </p:nvSpPr>
        <p:spPr bwMode="auto">
          <a:xfrm>
            <a:off x="0" y="1470581"/>
            <a:ext cx="864296" cy="4116027"/>
          </a:xfrm>
          <a:prstGeom prst="rect">
            <a:avLst/>
          </a:prstGeom>
          <a:noFill/>
          <a:ln w="444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6125226" y="5298510"/>
            <a:ext cx="1515651" cy="1290180"/>
          </a:xfrm>
          <a:prstGeom prst="rect">
            <a:avLst/>
          </a:prstGeom>
          <a:noFill/>
          <a:ln w="444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61874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p:cNvSpPr>
            <a:spLocks noGrp="1"/>
          </p:cNvSpPr>
          <p:nvPr>
            <p:ph type="title"/>
          </p:nvPr>
        </p:nvSpPr>
        <p:spPr/>
        <p:txBody>
          <a:bodyPr/>
          <a:lstStyle/>
          <a:p>
            <a:r>
              <a:rPr lang="en-US" altLang="en-US" sz="3600" dirty="0" smtClean="0"/>
              <a:t>FAA </a:t>
            </a:r>
            <a:r>
              <a:rPr lang="en-US" altLang="en-US" sz="3600" dirty="0"/>
              <a:t>Weather Camera </a:t>
            </a:r>
            <a:r>
              <a:rPr lang="en-US" altLang="en-US" sz="3600" dirty="0" smtClean="0"/>
              <a:t>Program Improvements</a:t>
            </a:r>
            <a:endParaRPr lang="en-US" altLang="en-US" sz="3600" dirty="0"/>
          </a:p>
        </p:txBody>
      </p:sp>
      <p:sp>
        <p:nvSpPr>
          <p:cNvPr id="9220" name="Rectangle 1"/>
          <p:cNvSpPr>
            <a:spLocks noChangeArrowheads="1"/>
          </p:cNvSpPr>
          <p:nvPr/>
        </p:nvSpPr>
        <p:spPr bwMode="auto">
          <a:xfrm>
            <a:off x="571500" y="1192213"/>
            <a:ext cx="8648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marL="0" indent="0" eaLnBrk="1" hangingPunct="1">
              <a:spcBef>
                <a:spcPct val="50000"/>
              </a:spcBef>
              <a:buNone/>
            </a:pPr>
            <a:r>
              <a:rPr lang="en-US" altLang="en-US" dirty="0" smtClean="0"/>
              <a:t>Expanded </a:t>
            </a:r>
            <a:r>
              <a:rPr lang="en-US" altLang="en-US" dirty="0"/>
              <a:t>Camera Services - CONUS and Hawaii</a:t>
            </a:r>
          </a:p>
        </p:txBody>
      </p:sp>
      <p:sp>
        <p:nvSpPr>
          <p:cNvPr id="3" name="Rectangle 2"/>
          <p:cNvSpPr/>
          <p:nvPr/>
        </p:nvSpPr>
        <p:spPr>
          <a:xfrm>
            <a:off x="571500" y="1848187"/>
            <a:ext cx="8648700" cy="3708400"/>
          </a:xfrm>
          <a:prstGeom prst="rect">
            <a:avLst/>
          </a:prstGeom>
        </p:spPr>
        <p:txBody>
          <a:bodyPr>
            <a:spAutoFit/>
          </a:bodyPr>
          <a:lstStyle/>
          <a:p>
            <a:pPr eaLnBrk="1" hangingPunct="1">
              <a:spcBef>
                <a:spcPct val="50000"/>
              </a:spcBef>
              <a:defRPr/>
            </a:pPr>
            <a:r>
              <a:rPr lang="en-US" b="1" dirty="0">
                <a:latin typeface="Arial" panose="020B0604020202020204" pitchFamily="34" charset="0"/>
              </a:rPr>
              <a:t>2017-2020 </a:t>
            </a:r>
          </a:p>
          <a:p>
            <a:pPr>
              <a:spcBef>
                <a:spcPts val="600"/>
              </a:spcBef>
              <a:defRPr/>
            </a:pPr>
            <a:r>
              <a:rPr lang="en-US" sz="2000" dirty="0">
                <a:latin typeface="Arial" panose="020B0604020202020204" pitchFamily="34" charset="0"/>
              </a:rPr>
              <a:t>Use Third Party Hosting to develop the initial outlay of  camera services</a:t>
            </a:r>
          </a:p>
          <a:p>
            <a:pPr marL="342900" indent="-342900">
              <a:spcBef>
                <a:spcPts val="600"/>
              </a:spcBef>
              <a:buFont typeface="Arial" panose="020B0604020202020204" pitchFamily="34" charset="0"/>
              <a:buChar char="•"/>
              <a:defRPr/>
            </a:pPr>
            <a:r>
              <a:rPr lang="en-US" sz="1800" dirty="0">
                <a:latin typeface="Arial" panose="020B0604020202020204" pitchFamily="34" charset="0"/>
              </a:rPr>
              <a:t>Use existing airport camera images</a:t>
            </a:r>
          </a:p>
          <a:p>
            <a:pPr marL="342900" indent="-342900">
              <a:spcBef>
                <a:spcPts val="600"/>
              </a:spcBef>
              <a:buFont typeface="Arial" panose="020B0604020202020204" pitchFamily="34" charset="0"/>
              <a:buChar char="•"/>
              <a:defRPr/>
            </a:pPr>
            <a:r>
              <a:rPr lang="en-US" sz="1800" dirty="0">
                <a:latin typeface="Arial" panose="020B0604020202020204" pitchFamily="34" charset="0"/>
              </a:rPr>
              <a:t>Use current funding to complete this work</a:t>
            </a:r>
          </a:p>
          <a:p>
            <a:pPr>
              <a:spcBef>
                <a:spcPts val="2400"/>
              </a:spcBef>
              <a:defRPr/>
            </a:pPr>
            <a:r>
              <a:rPr lang="en-US" b="1" dirty="0">
                <a:latin typeface="Arial" panose="020B0604020202020204" pitchFamily="34" charset="0"/>
              </a:rPr>
              <a:t>2017-2025</a:t>
            </a:r>
            <a:r>
              <a:rPr lang="en-US" sz="1800" dirty="0">
                <a:latin typeface="Arial" panose="020B0604020202020204" pitchFamily="34" charset="0"/>
              </a:rPr>
              <a:t>: </a:t>
            </a:r>
          </a:p>
          <a:p>
            <a:pPr>
              <a:spcBef>
                <a:spcPts val="600"/>
              </a:spcBef>
              <a:defRPr/>
            </a:pPr>
            <a:r>
              <a:rPr lang="en-US" sz="2000" dirty="0">
                <a:latin typeface="Arial" panose="020B0604020202020204" pitchFamily="34" charset="0"/>
              </a:rPr>
              <a:t>Fund FAA Cams to “fill gaps” in the hosted </a:t>
            </a:r>
          </a:p>
          <a:p>
            <a:pPr>
              <a:spcBef>
                <a:spcPts val="0"/>
              </a:spcBef>
              <a:defRPr/>
            </a:pPr>
            <a:r>
              <a:rPr lang="en-US" sz="2000" dirty="0">
                <a:latin typeface="Arial" panose="020B0604020202020204" pitchFamily="34" charset="0"/>
              </a:rPr>
              <a:t>Network:</a:t>
            </a:r>
          </a:p>
          <a:p>
            <a:pPr marL="285750" indent="-285750">
              <a:spcBef>
                <a:spcPts val="600"/>
              </a:spcBef>
              <a:buFont typeface="Arial" panose="020B0604020202020204" pitchFamily="34" charset="0"/>
              <a:buChar char="•"/>
              <a:defRPr/>
            </a:pPr>
            <a:r>
              <a:rPr lang="en-US" sz="1800" dirty="0">
                <a:latin typeface="Arial" panose="020B0604020202020204" pitchFamily="34" charset="0"/>
              </a:rPr>
              <a:t>2017-2019: Conduct Investment Analysis</a:t>
            </a:r>
          </a:p>
          <a:p>
            <a:pPr marL="285750" indent="-285750">
              <a:spcBef>
                <a:spcPts val="600"/>
              </a:spcBef>
              <a:defRPr/>
            </a:pPr>
            <a:r>
              <a:rPr lang="en-US" sz="1800" dirty="0">
                <a:latin typeface="Arial" panose="020B0604020202020204" pitchFamily="34" charset="0"/>
              </a:rPr>
              <a:t>2020-2025: Install FAA funded cameras</a:t>
            </a:r>
          </a:p>
        </p:txBody>
      </p:sp>
      <p:pic>
        <p:nvPicPr>
          <p:cNvPr id="4" name="Picture 3"/>
          <p:cNvPicPr>
            <a:picLocks noChangeAspect="1"/>
          </p:cNvPicPr>
          <p:nvPr/>
        </p:nvPicPr>
        <p:blipFill>
          <a:blip r:embed="rId4"/>
          <a:stretch>
            <a:fillRect/>
          </a:stretch>
        </p:blipFill>
        <p:spPr>
          <a:xfrm>
            <a:off x="5847735" y="3176337"/>
            <a:ext cx="6020416" cy="222833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700597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939866" y="6248400"/>
            <a:ext cx="1468353" cy="457200"/>
          </a:xfrm>
          <a:prstGeom prst="rect">
            <a:avLst/>
          </a:prstGeom>
        </p:spPr>
        <p:txBody>
          <a:bodyPr/>
          <a:lstStyle/>
          <a:p>
            <a:fld id="{74438B1A-AF1B-4C8B-993E-1BADE62A2451}" type="slidenum">
              <a:rPr lang="en-US" smtClean="0"/>
              <a:pPr/>
              <a:t>17</a:t>
            </a:fld>
            <a:endParaRPr lang="en-US" dirty="0"/>
          </a:p>
        </p:txBody>
      </p:sp>
      <p:sp>
        <p:nvSpPr>
          <p:cNvPr id="7" name="Rectangle 6"/>
          <p:cNvSpPr/>
          <p:nvPr/>
        </p:nvSpPr>
        <p:spPr bwMode="auto">
          <a:xfrm>
            <a:off x="1814994" y="3123034"/>
            <a:ext cx="2477605" cy="2210966"/>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endParaRPr lang="en-US"/>
          </a:p>
        </p:txBody>
      </p:sp>
      <p:pic>
        <p:nvPicPr>
          <p:cNvPr id="11" name="Picture 10"/>
          <p:cNvPicPr>
            <a:picLocks noChangeAspect="1"/>
          </p:cNvPicPr>
          <p:nvPr/>
        </p:nvPicPr>
        <p:blipFill>
          <a:blip r:embed="rId4"/>
          <a:stretch>
            <a:fillRect/>
          </a:stretch>
        </p:blipFill>
        <p:spPr>
          <a:xfrm>
            <a:off x="-34263" y="-280611"/>
            <a:ext cx="12209561" cy="7281472"/>
          </a:xfrm>
          <a:prstGeom prst="rect">
            <a:avLst/>
          </a:prstGeom>
        </p:spPr>
      </p:pic>
      <p:sp>
        <p:nvSpPr>
          <p:cNvPr id="12" name="Rectangle 11"/>
          <p:cNvSpPr/>
          <p:nvPr/>
        </p:nvSpPr>
        <p:spPr bwMode="auto">
          <a:xfrm>
            <a:off x="1879400" y="2860970"/>
            <a:ext cx="2348792" cy="2210966"/>
          </a:xfrm>
          <a:prstGeom prst="rect">
            <a:avLst/>
          </a:prstGeom>
          <a:noFill/>
          <a:ln w="444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4" name="Rectangle 13"/>
          <p:cNvSpPr/>
          <p:nvPr/>
        </p:nvSpPr>
        <p:spPr bwMode="auto">
          <a:xfrm>
            <a:off x="6057899" y="6450903"/>
            <a:ext cx="6117399" cy="475989"/>
          </a:xfrm>
          <a:prstGeom prst="rect">
            <a:avLst/>
          </a:prstGeom>
          <a:noFill/>
          <a:ln w="444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5" name="Rectangle 14"/>
          <p:cNvSpPr/>
          <p:nvPr/>
        </p:nvSpPr>
        <p:spPr bwMode="auto">
          <a:xfrm>
            <a:off x="6057899" y="2792075"/>
            <a:ext cx="3059272" cy="2279860"/>
          </a:xfrm>
          <a:prstGeom prst="rect">
            <a:avLst/>
          </a:prstGeom>
          <a:noFill/>
          <a:ln w="444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6" name="Rectangle 15"/>
          <p:cNvSpPr/>
          <p:nvPr/>
        </p:nvSpPr>
        <p:spPr bwMode="auto">
          <a:xfrm>
            <a:off x="9117171" y="2792075"/>
            <a:ext cx="3074829" cy="2279859"/>
          </a:xfrm>
          <a:prstGeom prst="rect">
            <a:avLst/>
          </a:prstGeom>
          <a:noFill/>
          <a:ln w="444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97791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581025" y="1232554"/>
            <a:ext cx="5638800" cy="4133706"/>
          </a:xfrm>
        </p:spPr>
        <p:txBody>
          <a:bodyPr/>
          <a:lstStyle/>
          <a:p>
            <a:endParaRPr lang="en-US" dirty="0" smtClean="0"/>
          </a:p>
        </p:txBody>
      </p:sp>
      <p:pic>
        <p:nvPicPr>
          <p:cNvPr id="5" name="Picture 4" descr="Rodin_Thi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1033" y="1965964"/>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364308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Proficiency and Peace of Mind</a:t>
            </a:r>
            <a:endParaRPr lang="en-US" dirty="0"/>
          </a:p>
        </p:txBody>
      </p:sp>
      <p:pic>
        <p:nvPicPr>
          <p:cNvPr id="5"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22065" r="20389"/>
          <a:stretch/>
        </p:blipFill>
        <p:spPr bwMode="auto">
          <a:xfrm>
            <a:off x="7824259" y="1611086"/>
            <a:ext cx="3253389" cy="377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230059" y="3298785"/>
            <a:ext cx="3054658" cy="229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661459" y="1087436"/>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t>Fly regularly with your CFI</a:t>
            </a:r>
          </a:p>
          <a:p>
            <a:pPr>
              <a:lnSpc>
                <a:spcPct val="90000"/>
              </a:lnSpc>
              <a:spcBef>
                <a:spcPct val="70000"/>
              </a:spcBef>
              <a:tabLst>
                <a:tab pos="631825" algn="l"/>
              </a:tabLst>
              <a:defRPr/>
            </a:pPr>
            <a:r>
              <a:rPr lang="en-US" kern="0" dirty="0"/>
              <a:t>Perfect Practice</a:t>
            </a:r>
          </a:p>
          <a:p>
            <a:pPr>
              <a:lnSpc>
                <a:spcPct val="90000"/>
              </a:lnSpc>
              <a:spcBef>
                <a:spcPct val="70000"/>
              </a:spcBef>
              <a:tabLst>
                <a:tab pos="631825" algn="l"/>
              </a:tabLst>
              <a:defRPr/>
            </a:pPr>
            <a:r>
              <a:rPr lang="en-US" kern="0" dirty="0"/>
              <a:t>Document in WINGS</a:t>
            </a:r>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spTree>
    <p:custDataLst>
      <p:tags r:id="rId1"/>
    </p:custDataLst>
    <p:extLst>
      <p:ext uri="{BB962C8B-B14F-4D97-AF65-F5344CB8AC3E}">
        <p14:creationId xmlns:p14="http://schemas.microsoft.com/office/powerpoint/2010/main" val="104830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smtClean="0">
                <a:ea typeface="ＭＳ Ｐゴシック" pitchFamily="34" charset="-128"/>
              </a:rPr>
              <a:t>Welcome</a:t>
            </a:r>
          </a:p>
        </p:txBody>
      </p:sp>
      <p:grpSp>
        <p:nvGrpSpPr>
          <p:cNvPr id="5" name="Group 4"/>
          <p:cNvGrpSpPr/>
          <p:nvPr/>
        </p:nvGrpSpPr>
        <p:grpSpPr>
          <a:xfrm>
            <a:off x="7621974" y="515632"/>
            <a:ext cx="4078167" cy="3188006"/>
            <a:chOff x="6837353" y="2158410"/>
            <a:chExt cx="5177733" cy="4191780"/>
          </a:xfrm>
        </p:grpSpPr>
        <p:pic>
          <p:nvPicPr>
            <p:cNvPr id="6" name="DA40435A-344D-4FC2-9E65-482510AA9235" descr="2D5DBBC8-94E1-4F4B-B5EF-F45345C9D166@fios-rou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a:ln>
              <a:noFill/>
            </a:ln>
            <a:effectLst>
              <a:outerShdw blurRad="292100" dist="139700" dir="2700000" algn="tl" rotWithShape="0">
                <a:srgbClr val="333333">
                  <a:alpha val="65000"/>
                </a:srgbClr>
              </a:outerShdw>
            </a:effectLst>
          </p:spPr>
        </p:pic>
      </p:grpSp>
      <p:sp>
        <p:nvSpPr>
          <p:cNvPr id="9" name="Content Placeholder 2"/>
          <p:cNvSpPr>
            <a:spLocks noGrp="1"/>
          </p:cNvSpPr>
          <p:nvPr>
            <p:ph idx="1"/>
          </p:nvPr>
        </p:nvSpPr>
        <p:spPr>
          <a:xfrm>
            <a:off x="660401" y="1508126"/>
            <a:ext cx="10733617" cy="4391025"/>
          </a:xfrm>
        </p:spPr>
        <p:txBody>
          <a:bodyPr/>
          <a:lstStyle/>
          <a:p>
            <a:r>
              <a:rPr lang="en-US" dirty="0" smtClean="0">
                <a:ea typeface="ＭＳ Ｐゴシック" pitchFamily="34" charset="-128"/>
              </a:rPr>
              <a:t>Exits</a:t>
            </a:r>
          </a:p>
          <a:p>
            <a:r>
              <a:rPr lang="en-US" dirty="0" smtClean="0">
                <a:ea typeface="ＭＳ Ｐゴシック" pitchFamily="34" charset="-128"/>
              </a:rPr>
              <a:t>Restrooms</a:t>
            </a:r>
          </a:p>
          <a:p>
            <a:r>
              <a:rPr lang="en-US" dirty="0" smtClean="0">
                <a:ea typeface="ＭＳ Ｐゴシック" pitchFamily="34" charset="-128"/>
              </a:rPr>
              <a:t>Emergency Evacuation</a:t>
            </a:r>
          </a:p>
          <a:p>
            <a:r>
              <a:rPr lang="en-US" dirty="0" smtClean="0">
                <a:ea typeface="ＭＳ Ｐゴシック" pitchFamily="34" charset="-128"/>
              </a:rPr>
              <a:t>Breaks </a:t>
            </a:r>
          </a:p>
          <a:p>
            <a:r>
              <a:rPr lang="en-US" dirty="0" smtClean="0">
                <a:ea typeface="ＭＳ Ｐゴシック" pitchFamily="34" charset="-128"/>
              </a:rPr>
              <a:t>Sponsor Acknowledgment</a:t>
            </a:r>
          </a:p>
          <a:p>
            <a:r>
              <a:rPr lang="en-US" dirty="0" smtClean="0">
                <a:ea typeface="ＭＳ Ｐゴシック" pitchFamily="34" charset="-128"/>
              </a:rPr>
              <a:t>Set phones and pagers to silent or off</a:t>
            </a:r>
          </a:p>
          <a:p>
            <a:r>
              <a:rPr lang="en-US" dirty="0" smtClean="0">
                <a:ea typeface="ＭＳ Ｐゴシック" pitchFamily="34" charset="-128"/>
              </a:rPr>
              <a:t>Other information</a:t>
            </a:r>
          </a:p>
          <a:p>
            <a:endParaRPr lang="en-US" dirty="0" smtClean="0">
              <a:ea typeface="ＭＳ Ｐゴシック" pitchFamily="34" charset="-128"/>
            </a:endParaRPr>
          </a:p>
          <a:p>
            <a:endParaRPr lang="en-US" dirty="0" smtClean="0">
              <a:ea typeface="ＭＳ Ｐゴシック" pitchFamily="34" charset="-128"/>
            </a:endParaRPr>
          </a:p>
        </p:txBody>
      </p:sp>
    </p:spTree>
    <p:custDataLst>
      <p:tags r:id="rId1"/>
    </p:custDataLst>
    <p:extLst>
      <p:ext uri="{BB962C8B-B14F-4D97-AF65-F5344CB8AC3E}">
        <p14:creationId xmlns:p14="http://schemas.microsoft.com/office/powerpoint/2010/main" val="27682973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t>
            </a:r>
            <a:r>
              <a:rPr lang="en-US" i="1" dirty="0" smtClean="0"/>
              <a:t>WINGS</a:t>
            </a:r>
            <a:r>
              <a:rPr lang="en-US" dirty="0"/>
              <a:t>?</a:t>
            </a:r>
          </a:p>
        </p:txBody>
      </p:sp>
      <p:sp>
        <p:nvSpPr>
          <p:cNvPr id="3" name="Content Placeholder 2"/>
          <p:cNvSpPr>
            <a:spLocks noGrp="1"/>
          </p:cNvSpPr>
          <p:nvPr>
            <p:ph idx="1"/>
          </p:nvPr>
        </p:nvSpPr>
        <p:spPr>
          <a:xfrm>
            <a:off x="674602" y="1186578"/>
            <a:ext cx="10733617" cy="4391025"/>
          </a:xfrm>
        </p:spPr>
        <p:txBody>
          <a:bodyPr/>
          <a:lstStyle/>
          <a:p>
            <a:r>
              <a:rPr lang="en-US" dirty="0" smtClean="0"/>
              <a:t>Proficient Pilots are:</a:t>
            </a:r>
          </a:p>
          <a:p>
            <a:pPr lvl="1"/>
            <a:r>
              <a:rPr lang="en-US" dirty="0" smtClean="0"/>
              <a:t>Confident</a:t>
            </a:r>
          </a:p>
          <a:p>
            <a:pPr lvl="1"/>
            <a:r>
              <a:rPr lang="en-US" dirty="0" smtClean="0"/>
              <a:t>Capable</a:t>
            </a:r>
          </a:p>
          <a:p>
            <a:pPr lvl="1"/>
            <a:r>
              <a:rPr lang="en-US" dirty="0" smtClean="0"/>
              <a:t>Safe</a:t>
            </a:r>
          </a:p>
          <a:p>
            <a:r>
              <a:rPr lang="en-US" i="1" dirty="0" smtClean="0"/>
              <a:t>WINGS </a:t>
            </a:r>
            <a:r>
              <a:rPr lang="en-US" b="0" dirty="0" smtClean="0"/>
              <a:t>will keep you </a:t>
            </a:r>
            <a:br>
              <a:rPr lang="en-US" b="0" dirty="0" smtClean="0"/>
            </a:br>
            <a:r>
              <a:rPr lang="en-US" b="0" dirty="0" smtClean="0"/>
              <a:t>on top of your game</a:t>
            </a:r>
            <a:endParaRPr lang="en-US" i="1" dirty="0" smtClean="0"/>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1410" y="1858945"/>
            <a:ext cx="5577987" cy="371865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8870866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srcRect l="26686" t="14187"/>
          <a:stretch/>
        </p:blipFill>
        <p:spPr>
          <a:xfrm>
            <a:off x="208014" y="1072952"/>
            <a:ext cx="6712739" cy="4542216"/>
          </a:xfrm>
          <a:prstGeom prst="rect">
            <a:avLst/>
          </a:prstGeom>
        </p:spPr>
      </p:pic>
      <p:sp>
        <p:nvSpPr>
          <p:cNvPr id="5" name="Title 4">
            <a:extLst>
              <a:ext uri="{FF2B5EF4-FFF2-40B4-BE49-F238E27FC236}">
                <a16:creationId xmlns:a16="http://schemas.microsoft.com/office/drawing/2014/main" id="{BF529C90-FEC7-4902-AAB9-CDC1C45F4D99}"/>
              </a:ext>
            </a:extLst>
          </p:cNvPr>
          <p:cNvSpPr>
            <a:spLocks noGrp="1"/>
          </p:cNvSpPr>
          <p:nvPr>
            <p:ph type="title"/>
          </p:nvPr>
        </p:nvSpPr>
        <p:spPr>
          <a:xfrm>
            <a:off x="500343" y="537630"/>
            <a:ext cx="8472488" cy="457200"/>
          </a:xfrm>
        </p:spPr>
        <p:txBody>
          <a:bodyPr/>
          <a:lstStyle/>
          <a:p>
            <a:pPr algn="ctr"/>
            <a:r>
              <a:rPr lang="en-US" dirty="0"/>
              <a:t/>
            </a:r>
            <a:br>
              <a:rPr lang="en-US" dirty="0"/>
            </a:br>
            <a:endParaRPr lang="en-US" dirty="0"/>
          </a:p>
        </p:txBody>
      </p:sp>
      <p:sp>
        <p:nvSpPr>
          <p:cNvPr id="12" name="TextBox 11">
            <a:extLst>
              <a:ext uri="{FF2B5EF4-FFF2-40B4-BE49-F238E27FC236}">
                <a16:creationId xmlns:a16="http://schemas.microsoft.com/office/drawing/2014/main" id="{078D7296-3643-4A08-AECD-0705FF8A5272}"/>
              </a:ext>
            </a:extLst>
          </p:cNvPr>
          <p:cNvSpPr txBox="1"/>
          <p:nvPr/>
        </p:nvSpPr>
        <p:spPr bwMode="auto">
          <a:xfrm>
            <a:off x="345643" y="285717"/>
            <a:ext cx="9176336" cy="76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3000" b="1" i="1" dirty="0" smtClean="0">
                <a:ln w="11430"/>
                <a:solidFill>
                  <a:schemeClr val="accent2">
                    <a:lumMod val="50000"/>
                  </a:schemeClr>
                </a:solidFill>
                <a:effectLst>
                  <a:outerShdw blurRad="50800" dist="39000" dir="5460000" algn="tl">
                    <a:srgbClr val="000000">
                      <a:alpha val="38000"/>
                    </a:srgbClr>
                  </a:outerShdw>
                </a:effectLst>
                <a:hlinkClick r:id="rId5"/>
              </a:rPr>
              <a:t>http://www.mywingsinitiative.org/</a:t>
            </a:r>
            <a:r>
              <a:rPr lang="en-US" sz="3000" b="1" i="1" dirty="0" smtClean="0">
                <a:ln w="11430"/>
                <a:solidFill>
                  <a:schemeClr val="accent2">
                    <a:lumMod val="50000"/>
                  </a:schemeClr>
                </a:solidFill>
                <a:effectLst>
                  <a:outerShdw blurRad="50800" dist="39000" dir="5460000" algn="tl">
                    <a:srgbClr val="000000">
                      <a:alpha val="38000"/>
                    </a:srgbClr>
                  </a:outerShdw>
                </a:effectLst>
              </a:rPr>
              <a:t> </a:t>
            </a:r>
            <a:endParaRPr lang="en-US" sz="3000" b="1" i="1" dirty="0">
              <a:ln w="11430"/>
              <a:solidFill>
                <a:schemeClr val="accent2">
                  <a:lumMod val="50000"/>
                </a:schemeClr>
              </a:solidFill>
              <a:effectLst>
                <a:outerShdw blurRad="50800" dist="39000" dir="5460000" algn="tl">
                  <a:srgbClr val="000000">
                    <a:alpha val="38000"/>
                  </a:srgbClr>
                </a:outerShdw>
              </a:effectLst>
            </a:endParaRPr>
          </a:p>
          <a:p>
            <a:pPr>
              <a:buFontTx/>
              <a:buNone/>
            </a:pPr>
            <a:endParaRPr lang="en-US" sz="900" b="1" dirty="0">
              <a:solidFill>
                <a:srgbClr val="C0C0C0"/>
              </a:solidFill>
            </a:endParaRPr>
          </a:p>
        </p:txBody>
      </p:sp>
      <p:pic>
        <p:nvPicPr>
          <p:cNvPr id="4" name="Picture 3"/>
          <p:cNvPicPr>
            <a:picLocks noChangeAspect="1"/>
          </p:cNvPicPr>
          <p:nvPr/>
        </p:nvPicPr>
        <p:blipFill>
          <a:blip r:embed="rId6"/>
          <a:stretch>
            <a:fillRect/>
          </a:stretch>
        </p:blipFill>
        <p:spPr>
          <a:xfrm>
            <a:off x="8335951" y="1299377"/>
            <a:ext cx="2372056" cy="2400635"/>
          </a:xfrm>
          <a:prstGeom prst="rect">
            <a:avLst/>
          </a:prstGeom>
        </p:spPr>
      </p:pic>
      <p:pic>
        <p:nvPicPr>
          <p:cNvPr id="10" name="Picture 9"/>
          <p:cNvPicPr>
            <a:picLocks noChangeAspect="1"/>
          </p:cNvPicPr>
          <p:nvPr/>
        </p:nvPicPr>
        <p:blipFill>
          <a:blip r:embed="rId7"/>
          <a:stretch>
            <a:fillRect/>
          </a:stretch>
        </p:blipFill>
        <p:spPr>
          <a:xfrm>
            <a:off x="8335951" y="4193907"/>
            <a:ext cx="2855100" cy="1421261"/>
          </a:xfrm>
          <a:prstGeom prst="rect">
            <a:avLst/>
          </a:prstGeom>
        </p:spPr>
      </p:pic>
      <p:sp>
        <p:nvSpPr>
          <p:cNvPr id="7" name="Rectangle 6"/>
          <p:cNvSpPr/>
          <p:nvPr/>
        </p:nvSpPr>
        <p:spPr bwMode="auto">
          <a:xfrm>
            <a:off x="3397115" y="3057034"/>
            <a:ext cx="334536" cy="187341"/>
          </a:xfrm>
          <a:prstGeom prst="rect">
            <a:avLst/>
          </a:prstGeom>
          <a:solidFill>
            <a:schemeClr val="bg1"/>
          </a:solidFill>
          <a:ln>
            <a:noFill/>
          </a:ln>
          <a:effectLst/>
          <a:extLst/>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639357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344488"/>
            <a:ext cx="11208327" cy="1299672"/>
          </a:xfrm>
        </p:spPr>
        <p:txBody>
          <a:bodyPr/>
          <a:lstStyle/>
          <a:p>
            <a:r>
              <a:rPr lang="en-US" dirty="0" smtClean="0"/>
              <a:t>Safety Management Systems (SMS)</a:t>
            </a:r>
            <a:r>
              <a:rPr lang="en-US" dirty="0"/>
              <a:t/>
            </a:r>
            <a:br>
              <a:rPr lang="en-US" dirty="0"/>
            </a:br>
            <a:r>
              <a:rPr lang="en-US" dirty="0" smtClean="0"/>
              <a:t>Coming to General Aviation</a:t>
            </a:r>
            <a:endParaRPr lang="en-US" dirty="0"/>
          </a:p>
        </p:txBody>
      </p:sp>
      <p:pic>
        <p:nvPicPr>
          <p:cNvPr id="4" name="Content Placeholder 3"/>
          <p:cNvPicPr>
            <a:picLocks noGrp="1" noChangeAspect="1"/>
          </p:cNvPicPr>
          <p:nvPr>
            <p:ph idx="1"/>
          </p:nvPr>
        </p:nvPicPr>
        <p:blipFill rotWithShape="1">
          <a:blip r:embed="rId4"/>
          <a:srcRect t="32064" b="12815"/>
          <a:stretch/>
        </p:blipFill>
        <p:spPr>
          <a:xfrm>
            <a:off x="2423416" y="2101361"/>
            <a:ext cx="7585491" cy="2690447"/>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2602524" y="2004645"/>
            <a:ext cx="2532184" cy="1318848"/>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2423416" y="3337240"/>
            <a:ext cx="2711292" cy="1160585"/>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7297615" y="2101361"/>
            <a:ext cx="2497016" cy="157382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7297615" y="3675185"/>
            <a:ext cx="2497016" cy="1573824"/>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0" name="TextBox 9"/>
          <p:cNvSpPr txBox="1"/>
          <p:nvPr/>
        </p:nvSpPr>
        <p:spPr bwMode="auto">
          <a:xfrm>
            <a:off x="211333" y="5120731"/>
            <a:ext cx="75269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dirty="0" smtClean="0">
                <a:hlinkClick r:id="rId5"/>
              </a:rPr>
              <a:t>https</a:t>
            </a:r>
            <a:r>
              <a:rPr lang="en-US" dirty="0">
                <a:hlinkClick r:id="rId5"/>
              </a:rPr>
              <a:t>://</a:t>
            </a:r>
            <a:r>
              <a:rPr lang="en-US" dirty="0" smtClean="0">
                <a:hlinkClick r:id="rId5"/>
              </a:rPr>
              <a:t>www.faa.gov/about/initiatives/gasafetyoutreach</a:t>
            </a:r>
            <a:r>
              <a:rPr lang="en-US" dirty="0" smtClean="0"/>
              <a:t>  </a:t>
            </a:r>
            <a:endParaRPr lang="en-US" sz="1200" b="1" dirty="0">
              <a:solidFill>
                <a:srgbClr val="C0C0C0"/>
              </a:solidFill>
            </a:endParaRPr>
          </a:p>
        </p:txBody>
      </p:sp>
      <p:pic>
        <p:nvPicPr>
          <p:cNvPr id="11" name="Picture 10"/>
          <p:cNvPicPr>
            <a:picLocks noChangeAspect="1"/>
          </p:cNvPicPr>
          <p:nvPr/>
        </p:nvPicPr>
        <p:blipFill>
          <a:blip r:embed="rId6"/>
          <a:stretch>
            <a:fillRect/>
          </a:stretch>
        </p:blipFill>
        <p:spPr>
          <a:xfrm>
            <a:off x="9794631" y="3478960"/>
            <a:ext cx="2162907" cy="216958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70111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attending	</a:t>
            </a:r>
            <a:endParaRPr lang="en-US" dirty="0"/>
          </a:p>
        </p:txBody>
      </p:sp>
      <p:sp>
        <p:nvSpPr>
          <p:cNvPr id="3" name="Content Placeholder 2"/>
          <p:cNvSpPr>
            <a:spLocks noGrp="1"/>
          </p:cNvSpPr>
          <p:nvPr>
            <p:ph idx="1"/>
          </p:nvPr>
        </p:nvSpPr>
        <p:spPr>
          <a:xfrm>
            <a:off x="722842" y="971240"/>
            <a:ext cx="8050213" cy="4391025"/>
          </a:xfrm>
        </p:spPr>
        <p:txBody>
          <a:bodyPr/>
          <a:lstStyle/>
          <a:p>
            <a:r>
              <a:rPr lang="en-US" dirty="0" smtClean="0"/>
              <a:t>You are vital members of our GA safety community</a:t>
            </a:r>
            <a:endParaRPr lang="en-US" dirty="0"/>
          </a:p>
        </p:txBody>
      </p:sp>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3122"/>
          <a:stretch/>
        </p:blipFill>
        <p:spPr bwMode="auto">
          <a:xfrm>
            <a:off x="5361383" y="1828800"/>
            <a:ext cx="2798237" cy="18245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3891" y="3225085"/>
            <a:ext cx="3714057" cy="16096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8354860" y="3326003"/>
            <a:ext cx="3292659" cy="2119200"/>
            <a:chOff x="6837353" y="2158410"/>
            <a:chExt cx="5177733" cy="4191780"/>
          </a:xfrm>
        </p:grpSpPr>
        <p:pic>
          <p:nvPicPr>
            <p:cNvPr id="9" name="DA40435A-344D-4FC2-9E65-482510AA9235" descr="2D5DBBC8-94E1-4F4B-B5EF-F45345C9D166@fios-route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a:ln>
              <a:noFill/>
            </a:ln>
            <a:effectLst>
              <a:outerShdw blurRad="292100" dist="139700" dir="2700000" algn="tl" rotWithShape="0">
                <a:srgbClr val="333333">
                  <a:alpha val="65000"/>
                </a:srgbClr>
              </a:outerShdw>
            </a:effectLst>
          </p:spPr>
        </p:pic>
      </p:grpSp>
    </p:spTree>
    <p:custDataLst>
      <p:tags r:id="rId1"/>
    </p:custDataLst>
    <p:extLst>
      <p:ext uri="{BB962C8B-B14F-4D97-AF65-F5344CB8AC3E}">
        <p14:creationId xmlns:p14="http://schemas.microsoft.com/office/powerpoint/2010/main" val="11852666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357106"/>
            <a:ext cx="4458824" cy="1395412"/>
          </a:xfrm>
        </p:spPr>
        <p:txBody>
          <a:bodyPr/>
          <a:lstStyle/>
          <a:p>
            <a:r>
              <a:rPr lang="en-US" sz="3600" dirty="0"/>
              <a:t>Topic of the Month</a:t>
            </a:r>
            <a:br>
              <a:rPr lang="en-US" sz="3600" dirty="0"/>
            </a:br>
            <a:r>
              <a:rPr lang="en-US" sz="3600" dirty="0" smtClean="0"/>
              <a:t>August</a:t>
            </a:r>
            <a:endParaRPr lang="en-US" sz="3600" dirty="0"/>
          </a:p>
        </p:txBody>
      </p:sp>
      <p:sp>
        <p:nvSpPr>
          <p:cNvPr id="32780" name="Rectangle 12"/>
          <p:cNvSpPr>
            <a:spLocks noGrp="1" noChangeArrowheads="1"/>
          </p:cNvSpPr>
          <p:nvPr>
            <p:ph type="subTitle" idx="1"/>
          </p:nvPr>
        </p:nvSpPr>
        <p:spPr/>
        <p:txBody>
          <a:bodyPr/>
          <a:lstStyle/>
          <a:p>
            <a:r>
              <a:rPr lang="en-US" dirty="0" smtClean="0"/>
              <a:t>Personal Minimums and Weather Cameras</a:t>
            </a:r>
            <a:endParaRPr lang="en-US" dirty="0">
              <a:solidFill>
                <a:schemeClr val="tx1"/>
              </a:solidFill>
            </a:endParaRPr>
          </a:p>
        </p:txBody>
      </p:sp>
      <p:sp>
        <p:nvSpPr>
          <p:cNvPr id="32785" name="Text Box 17"/>
          <p:cNvSpPr txBox="1">
            <a:spLocks noChangeArrowheads="1"/>
          </p:cNvSpPr>
          <p:nvPr/>
        </p:nvSpPr>
        <p:spPr bwMode="auto">
          <a:xfrm>
            <a:off x="3380613" y="3411590"/>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3367970" y="3791452"/>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3374254" y="416118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
        <p:nvSpPr>
          <p:cNvPr id="7" name="Rectangle 6"/>
          <p:cNvSpPr/>
          <p:nvPr/>
        </p:nvSpPr>
        <p:spPr>
          <a:xfrm>
            <a:off x="161520" y="5414039"/>
            <a:ext cx="6412899" cy="1015663"/>
          </a:xfrm>
          <a:prstGeom prst="rect">
            <a:avLst/>
          </a:prstGeom>
        </p:spPr>
        <p:txBody>
          <a:bodyPr wrap="square">
            <a:spAutoFit/>
          </a:bodyPr>
          <a:lstStyle/>
          <a:p>
            <a:pPr>
              <a:buNone/>
            </a:pPr>
            <a:r>
              <a:rPr lang="en-US" b="1" dirty="0">
                <a:solidFill>
                  <a:srgbClr val="002060"/>
                </a:solidFill>
              </a:rPr>
              <a:t>Produced </a:t>
            </a:r>
            <a:r>
              <a:rPr lang="en-US" b="1" dirty="0" smtClean="0">
                <a:solidFill>
                  <a:srgbClr val="002060"/>
                </a:solidFill>
              </a:rPr>
              <a:t>by:</a:t>
            </a:r>
          </a:p>
          <a:p>
            <a:pPr>
              <a:buNone/>
            </a:pPr>
            <a:r>
              <a:rPr lang="en-US" b="1" dirty="0" smtClean="0">
                <a:solidFill>
                  <a:srgbClr val="002060"/>
                </a:solidFill>
              </a:rPr>
              <a:t>The National </a:t>
            </a:r>
            <a:r>
              <a:rPr lang="en-US" b="1" dirty="0">
                <a:solidFill>
                  <a:srgbClr val="002060"/>
                </a:solidFill>
              </a:rPr>
              <a:t>FAA Safety </a:t>
            </a:r>
            <a:r>
              <a:rPr lang="en-US" b="1" dirty="0" smtClean="0">
                <a:solidFill>
                  <a:srgbClr val="002060"/>
                </a:solidFill>
              </a:rPr>
              <a:t>Team (FAASTeam</a:t>
            </a:r>
            <a:endParaRPr lang="en-US" b="1" dirty="0">
              <a:solidFill>
                <a:srgbClr val="002060"/>
              </a:solidFill>
            </a:endParaRPr>
          </a:p>
        </p:txBody>
      </p:sp>
    </p:spTree>
    <p:custDataLst>
      <p:tags r:id="rId1"/>
    </p:custDataLst>
    <p:extLst>
      <p:ext uri="{BB962C8B-B14F-4D97-AF65-F5344CB8AC3E}">
        <p14:creationId xmlns:p14="http://schemas.microsoft.com/office/powerpoint/2010/main" val="99532845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ea typeface="ＭＳ Ｐゴシック" pitchFamily="34" charset="-128"/>
              </a:rPr>
              <a:t>Overview	</a:t>
            </a:r>
          </a:p>
        </p:txBody>
      </p:sp>
      <p:sp>
        <p:nvSpPr>
          <p:cNvPr id="6147" name="Content Placeholder 2"/>
          <p:cNvSpPr>
            <a:spLocks noGrp="1"/>
          </p:cNvSpPr>
          <p:nvPr>
            <p:ph idx="1"/>
          </p:nvPr>
        </p:nvSpPr>
        <p:spPr>
          <a:xfrm>
            <a:off x="682625" y="1188812"/>
            <a:ext cx="8737600" cy="4391025"/>
          </a:xfrm>
        </p:spPr>
        <p:txBody>
          <a:bodyPr/>
          <a:lstStyle/>
          <a:p>
            <a:r>
              <a:rPr lang="en-US" dirty="0" smtClean="0">
                <a:ea typeface="ＭＳ Ｐゴシック" pitchFamily="34" charset="-128"/>
              </a:rPr>
              <a:t>GAJSC* Studies and Safety Enhancements</a:t>
            </a:r>
          </a:p>
          <a:p>
            <a:r>
              <a:rPr lang="en-US" dirty="0" smtClean="0">
                <a:ea typeface="ＭＳ Ｐゴシック" pitchFamily="34" charset="-128"/>
              </a:rPr>
              <a:t>Personal Minimums </a:t>
            </a:r>
          </a:p>
          <a:p>
            <a:r>
              <a:rPr lang="en-US" dirty="0" smtClean="0">
                <a:ea typeface="ＭＳ Ｐゴシック" pitchFamily="34" charset="-128"/>
              </a:rPr>
              <a:t>Weather Cameras</a:t>
            </a:r>
          </a:p>
          <a:p>
            <a:r>
              <a:rPr lang="en-US" dirty="0" smtClean="0">
                <a:ea typeface="ＭＳ Ｐゴシック" pitchFamily="34" charset="-128"/>
              </a:rPr>
              <a:t>Using </a:t>
            </a:r>
            <a:r>
              <a:rPr lang="en-US" dirty="0" err="1" smtClean="0">
                <a:ea typeface="ＭＳ Ｐゴシック" pitchFamily="34" charset="-128"/>
              </a:rPr>
              <a:t>Wx</a:t>
            </a:r>
            <a:r>
              <a:rPr lang="en-US" dirty="0" smtClean="0">
                <a:ea typeface="ＭＳ Ｐゴシック" pitchFamily="34" charset="-128"/>
              </a:rPr>
              <a:t> Cam data to inform Personal</a:t>
            </a:r>
            <a:br>
              <a:rPr lang="en-US" dirty="0" smtClean="0">
                <a:ea typeface="ＭＳ Ｐゴシック" pitchFamily="34" charset="-128"/>
              </a:rPr>
            </a:br>
            <a:r>
              <a:rPr lang="en-US" dirty="0" smtClean="0">
                <a:ea typeface="ＭＳ Ｐゴシック" pitchFamily="34" charset="-128"/>
              </a:rPr>
              <a:t>Minimum decision making.</a:t>
            </a:r>
          </a:p>
          <a:p>
            <a:endParaRPr lang="en-US" dirty="0" smtClean="0">
              <a:ea typeface="ＭＳ Ｐゴシック" pitchFamily="34" charset="-128"/>
            </a:endParaRPr>
          </a:p>
        </p:txBody>
      </p:sp>
      <p:sp>
        <p:nvSpPr>
          <p:cNvPr id="2" name="TextBox 1"/>
          <p:cNvSpPr txBox="1"/>
          <p:nvPr/>
        </p:nvSpPr>
        <p:spPr bwMode="auto">
          <a:xfrm>
            <a:off x="7459025" y="5138733"/>
            <a:ext cx="420386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1200" dirty="0">
                <a:ea typeface="ＭＳ Ｐゴシック" pitchFamily="34" charset="-128"/>
              </a:rPr>
              <a:t>* </a:t>
            </a:r>
            <a:r>
              <a:rPr lang="en-US" sz="1600" dirty="0">
                <a:ea typeface="ＭＳ Ｐゴシック" pitchFamily="34" charset="-128"/>
              </a:rPr>
              <a:t>General Aviation Joint Steering Committee</a:t>
            </a:r>
          </a:p>
          <a:p>
            <a:pPr>
              <a:buFontTx/>
              <a:buNone/>
            </a:pPr>
            <a:endParaRPr lang="en-US" sz="1200" b="1" dirty="0">
              <a:solidFill>
                <a:srgbClr val="C0C0C0"/>
              </a:solidFill>
            </a:endParaRP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82315">
            <a:off x="8488312" y="954088"/>
            <a:ext cx="2987776" cy="3882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512413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 and Personal Minimums</a:t>
            </a:r>
            <a:endParaRPr lang="en-US" dirty="0"/>
          </a:p>
        </p:txBody>
      </p:sp>
      <p:sp>
        <p:nvSpPr>
          <p:cNvPr id="3" name="Content Placeholder 2"/>
          <p:cNvSpPr>
            <a:spLocks noGrp="1"/>
          </p:cNvSpPr>
          <p:nvPr>
            <p:ph idx="1"/>
          </p:nvPr>
        </p:nvSpPr>
        <p:spPr>
          <a:xfrm>
            <a:off x="1983675" y="1294370"/>
            <a:ext cx="8050213" cy="4391025"/>
          </a:xfrm>
        </p:spPr>
        <p:txBody>
          <a:bodyPr/>
          <a:lstStyle/>
          <a:p>
            <a:r>
              <a:rPr lang="en-US" dirty="0" smtClean="0"/>
              <a:t>ADM is critical to success</a:t>
            </a:r>
          </a:p>
          <a:p>
            <a:pPr lvl="1"/>
            <a:r>
              <a:rPr lang="en-US" dirty="0" smtClean="0"/>
              <a:t>and sometimes to survival</a:t>
            </a:r>
          </a:p>
          <a:p>
            <a:r>
              <a:rPr lang="en-US" dirty="0" smtClean="0"/>
              <a:t>Personal minimums </a:t>
            </a:r>
          </a:p>
          <a:p>
            <a:pPr lvl="1"/>
            <a:r>
              <a:rPr lang="en-US" dirty="0" smtClean="0"/>
              <a:t>What conditions do I need to fly safely?</a:t>
            </a:r>
          </a:p>
        </p:txBody>
      </p:sp>
      <p:sp>
        <p:nvSpPr>
          <p:cNvPr id="5" name="Rectangle 4"/>
          <p:cNvSpPr/>
          <p:nvPr/>
        </p:nvSpPr>
        <p:spPr>
          <a:xfrm rot="20477583">
            <a:off x="1901285" y="3305841"/>
            <a:ext cx="145424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None/>
            </a:pPr>
            <a:r>
              <a:rPr lang="en-US" sz="5400" b="1" dirty="0">
                <a:ln w="11430"/>
                <a:solidFill>
                  <a:srgbClr val="C00000"/>
                </a:solidFill>
                <a:effectLst>
                  <a:outerShdw blurRad="50800" dist="39000" dir="5460000" algn="tl">
                    <a:srgbClr val="000000">
                      <a:alpha val="38000"/>
                    </a:srgbClr>
                  </a:outerShdw>
                </a:effectLst>
              </a:rPr>
              <a:t>IMC</a:t>
            </a:r>
          </a:p>
        </p:txBody>
      </p:sp>
      <p:sp>
        <p:nvSpPr>
          <p:cNvPr id="6" name="Rectangle 5"/>
          <p:cNvSpPr/>
          <p:nvPr/>
        </p:nvSpPr>
        <p:spPr>
          <a:xfrm rot="20477583">
            <a:off x="8140816" y="1668734"/>
            <a:ext cx="172354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None/>
            </a:pPr>
            <a:r>
              <a:rPr lang="en-US" sz="5400" b="1" dirty="0">
                <a:ln w="11430"/>
                <a:solidFill>
                  <a:srgbClr val="00B050"/>
                </a:solidFill>
                <a:effectLst>
                  <a:outerShdw blurRad="50800" dist="39000" dir="5460000" algn="tl">
                    <a:srgbClr val="000000">
                      <a:alpha val="38000"/>
                    </a:srgbClr>
                  </a:outerShdw>
                </a:effectLst>
              </a:rPr>
              <a:t>VMC</a:t>
            </a:r>
          </a:p>
        </p:txBody>
      </p:sp>
      <p:sp>
        <p:nvSpPr>
          <p:cNvPr id="7" name="Rectangle 6"/>
          <p:cNvSpPr/>
          <p:nvPr/>
        </p:nvSpPr>
        <p:spPr>
          <a:xfrm rot="20477583">
            <a:off x="7756094" y="3219467"/>
            <a:ext cx="249299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None/>
            </a:pPr>
            <a:r>
              <a:rPr lang="en-US" sz="5400" b="1" dirty="0">
                <a:ln w="11430"/>
                <a:solidFill>
                  <a:srgbClr val="C00000"/>
                </a:solidFill>
                <a:effectLst>
                  <a:outerShdw blurRad="50800" dist="39000" dir="5460000" algn="tl">
                    <a:srgbClr val="000000">
                      <a:alpha val="38000"/>
                    </a:srgbClr>
                  </a:outerShdw>
                </a:effectLst>
              </a:rPr>
              <a:t>Ceiling</a:t>
            </a:r>
          </a:p>
        </p:txBody>
      </p:sp>
      <p:sp>
        <p:nvSpPr>
          <p:cNvPr id="8" name="Rectangle 7"/>
          <p:cNvSpPr/>
          <p:nvPr/>
        </p:nvSpPr>
        <p:spPr>
          <a:xfrm rot="20477583">
            <a:off x="7580582" y="4361799"/>
            <a:ext cx="301909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None/>
            </a:pPr>
            <a:r>
              <a:rPr lang="en-US" sz="5400" b="1" dirty="0">
                <a:ln w="11430"/>
                <a:solidFill>
                  <a:srgbClr val="00B050"/>
                </a:solidFill>
                <a:effectLst>
                  <a:outerShdw blurRad="50800" dist="39000" dir="5460000" algn="tl">
                    <a:srgbClr val="000000">
                      <a:alpha val="38000"/>
                    </a:srgbClr>
                  </a:outerShdw>
                </a:effectLst>
              </a:rPr>
              <a:t>Visibility</a:t>
            </a:r>
          </a:p>
        </p:txBody>
      </p:sp>
      <p:sp>
        <p:nvSpPr>
          <p:cNvPr id="9" name="Rectangle 8"/>
          <p:cNvSpPr/>
          <p:nvPr/>
        </p:nvSpPr>
        <p:spPr>
          <a:xfrm rot="20477583">
            <a:off x="3563824" y="3440370"/>
            <a:ext cx="187134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None/>
            </a:pPr>
            <a:r>
              <a:rPr lang="en-US" sz="5400" b="1" i="1" dirty="0">
                <a:ln w="11430"/>
                <a:solidFill>
                  <a:schemeClr val="accent1">
                    <a:lumMod val="75000"/>
                  </a:schemeClr>
                </a:solidFill>
                <a:effectLst>
                  <a:outerShdw blurRad="50800" dist="39000" dir="5460000" algn="tl">
                    <a:srgbClr val="000000">
                      <a:alpha val="38000"/>
                    </a:srgbClr>
                  </a:outerShdw>
                </a:effectLst>
              </a:rPr>
              <a:t>Wind</a:t>
            </a:r>
          </a:p>
        </p:txBody>
      </p:sp>
      <p:sp>
        <p:nvSpPr>
          <p:cNvPr id="10" name="Rectangle 9"/>
          <p:cNvSpPr/>
          <p:nvPr/>
        </p:nvSpPr>
        <p:spPr>
          <a:xfrm rot="20477583">
            <a:off x="2221921" y="4568685"/>
            <a:ext cx="145424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None/>
            </a:pPr>
            <a:r>
              <a:rPr lang="en-US" sz="5400" b="1" dirty="0">
                <a:ln w="11430"/>
                <a:solidFill>
                  <a:srgbClr val="FFCC00"/>
                </a:solidFill>
                <a:effectLst>
                  <a:outerShdw blurRad="50800" dist="39000" dir="5460000" algn="tl">
                    <a:srgbClr val="000000">
                      <a:alpha val="38000"/>
                    </a:srgbClr>
                  </a:outerShdw>
                </a:effectLst>
              </a:rPr>
              <a:t>Day</a:t>
            </a:r>
          </a:p>
        </p:txBody>
      </p:sp>
      <p:sp>
        <p:nvSpPr>
          <p:cNvPr id="11" name="Rectangle 10"/>
          <p:cNvSpPr/>
          <p:nvPr/>
        </p:nvSpPr>
        <p:spPr>
          <a:xfrm rot="20477583">
            <a:off x="5166310" y="3611111"/>
            <a:ext cx="195438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None/>
            </a:pPr>
            <a:r>
              <a:rPr lang="en-US" sz="5400" b="1" dirty="0">
                <a:ln w="11430"/>
                <a:solidFill>
                  <a:srgbClr val="002060"/>
                </a:solidFill>
                <a:effectLst>
                  <a:outerShdw blurRad="50800" dist="39000" dir="5460000" algn="tl">
                    <a:srgbClr val="000000">
                      <a:alpha val="38000"/>
                    </a:srgbClr>
                  </a:outerShdw>
                </a:effectLst>
              </a:rPr>
              <a:t>Night</a:t>
            </a:r>
          </a:p>
        </p:txBody>
      </p:sp>
      <p:sp>
        <p:nvSpPr>
          <p:cNvPr id="12" name="Rectangle 11"/>
          <p:cNvSpPr/>
          <p:nvPr/>
        </p:nvSpPr>
        <p:spPr>
          <a:xfrm rot="20477583">
            <a:off x="4300303" y="4607643"/>
            <a:ext cx="314701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None/>
            </a:pPr>
            <a:r>
              <a:rPr lang="en-US" sz="5400" b="1" dirty="0">
                <a:ln w="11430"/>
                <a:solidFill>
                  <a:srgbClr val="990099"/>
                </a:solidFill>
                <a:effectLst>
                  <a:outerShdw blurRad="50800" dist="39000" dir="5460000" algn="tl">
                    <a:srgbClr val="000000">
                      <a:alpha val="38000"/>
                    </a:srgbClr>
                  </a:outerShdw>
                </a:effectLst>
              </a:rPr>
              <a:t>Pressure</a:t>
            </a:r>
          </a:p>
        </p:txBody>
      </p:sp>
    </p:spTree>
    <p:custDataLst>
      <p:tags r:id="rId1"/>
    </p:custDataLst>
    <p:extLst>
      <p:ext uri="{BB962C8B-B14F-4D97-AF65-F5344CB8AC3E}">
        <p14:creationId xmlns:p14="http://schemas.microsoft.com/office/powerpoint/2010/main" val="155531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139" y="539757"/>
            <a:ext cx="8472488" cy="609600"/>
          </a:xfrm>
        </p:spPr>
        <p:txBody>
          <a:bodyPr/>
          <a:lstStyle/>
          <a:p>
            <a:r>
              <a:rPr lang="en-US" dirty="0" smtClean="0"/>
              <a:t>Personal minimums pave the way to safety</a:t>
            </a:r>
            <a:endParaRPr lang="en-US" dirty="0"/>
          </a:p>
        </p:txBody>
      </p:sp>
      <p:sp>
        <p:nvSpPr>
          <p:cNvPr id="3" name="Content Placeholder 2"/>
          <p:cNvSpPr>
            <a:spLocks noGrp="1"/>
          </p:cNvSpPr>
          <p:nvPr>
            <p:ph idx="1"/>
          </p:nvPr>
        </p:nvSpPr>
        <p:spPr>
          <a:xfrm>
            <a:off x="443139" y="1719933"/>
            <a:ext cx="8050213" cy="4391025"/>
          </a:xfrm>
        </p:spPr>
        <p:txBody>
          <a:bodyPr/>
          <a:lstStyle/>
          <a:p>
            <a:r>
              <a:rPr lang="en-US" dirty="0" smtClean="0"/>
              <a:t>Developing Personal Minimums</a:t>
            </a:r>
          </a:p>
          <a:p>
            <a:pPr lvl="1"/>
            <a:r>
              <a:rPr lang="en-US" dirty="0" smtClean="0"/>
              <a:t>Do it in advance of need.</a:t>
            </a:r>
          </a:p>
          <a:p>
            <a:pPr lvl="2"/>
            <a:r>
              <a:rPr lang="en-US" dirty="0" smtClean="0"/>
              <a:t>Document and Save</a:t>
            </a:r>
          </a:p>
          <a:p>
            <a:pPr lvl="1"/>
            <a:r>
              <a:rPr lang="en-US" dirty="0" smtClean="0"/>
              <a:t>Do it with your CFI</a:t>
            </a:r>
          </a:p>
          <a:p>
            <a:pPr lvl="2"/>
            <a:r>
              <a:rPr lang="en-US" dirty="0" smtClean="0"/>
              <a:t>Self assessment is tough to do.</a:t>
            </a:r>
            <a:endParaRPr lang="en-US" dirty="0"/>
          </a:p>
        </p:txBody>
      </p:sp>
      <p:pic>
        <p:nvPicPr>
          <p:cNvPr id="5" name="Picture 3" descr="C:\Users\awp204js\AppData\Local\Microsoft\Windows\Temporary Internet Files\Content.Outlook\HDXJ59ZJ\pilot-or-message (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44815" y="931337"/>
            <a:ext cx="2467224" cy="4391025"/>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77403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altLang="en-US" smtClean="0">
                <a:ea typeface="ＭＳ Ｐゴシック" pitchFamily="34" charset="-128"/>
              </a:rPr>
              <a:t>The PAVE Checklist</a:t>
            </a:r>
          </a:p>
        </p:txBody>
      </p:sp>
      <p:sp>
        <p:nvSpPr>
          <p:cNvPr id="117763" name="Content Placeholder 2"/>
          <p:cNvSpPr>
            <a:spLocks noGrp="1"/>
          </p:cNvSpPr>
          <p:nvPr>
            <p:ph idx="1"/>
          </p:nvPr>
        </p:nvSpPr>
        <p:spPr/>
        <p:txBody>
          <a:bodyPr/>
          <a:lstStyle/>
          <a:p>
            <a:r>
              <a:rPr lang="en-US" altLang="en-US" sz="3600" dirty="0">
                <a:solidFill>
                  <a:srgbClr val="9C2896"/>
                </a:solidFill>
                <a:ea typeface="ＭＳ Ｐゴシック" pitchFamily="34" charset="-128"/>
              </a:rPr>
              <a:t>Pilot</a:t>
            </a:r>
          </a:p>
          <a:p>
            <a:r>
              <a:rPr lang="en-US" altLang="en-US" sz="3600" dirty="0">
                <a:solidFill>
                  <a:schemeClr val="accent1">
                    <a:lumMod val="50000"/>
                  </a:schemeClr>
                </a:solidFill>
                <a:ea typeface="ＭＳ Ｐゴシック" pitchFamily="34" charset="-128"/>
              </a:rPr>
              <a:t>Aircraft</a:t>
            </a:r>
          </a:p>
          <a:p>
            <a:r>
              <a:rPr lang="en-US" altLang="en-US" sz="3600" dirty="0" err="1">
                <a:solidFill>
                  <a:srgbClr val="FF6600"/>
                </a:solidFill>
                <a:ea typeface="ＭＳ Ｐゴシック" pitchFamily="34" charset="-128"/>
              </a:rPr>
              <a:t>enVironment</a:t>
            </a:r>
            <a:endParaRPr lang="en-US" altLang="en-US" sz="3600" dirty="0">
              <a:solidFill>
                <a:srgbClr val="FF6600"/>
              </a:solidFill>
              <a:ea typeface="ＭＳ Ｐゴシック" pitchFamily="34" charset="-128"/>
            </a:endParaRPr>
          </a:p>
          <a:p>
            <a:r>
              <a:rPr lang="en-US" altLang="en-US" sz="3600" dirty="0">
                <a:solidFill>
                  <a:srgbClr val="D00636"/>
                </a:solidFill>
                <a:ea typeface="ＭＳ Ｐゴシック" pitchFamily="34" charset="-128"/>
              </a:rPr>
              <a:t>External Pressure (s)</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0988" y="817416"/>
            <a:ext cx="2431472" cy="4322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9825" y="817415"/>
            <a:ext cx="2431472" cy="4322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21959" y="4485547"/>
            <a:ext cx="3501280" cy="461665"/>
          </a:xfrm>
          <a:prstGeom prst="rect">
            <a:avLst/>
          </a:prstGeom>
        </p:spPr>
        <p:txBody>
          <a:bodyPr wrap="none">
            <a:spAutoFit/>
          </a:bodyPr>
          <a:lstStyle/>
          <a:p>
            <a:pPr>
              <a:buNone/>
            </a:pPr>
            <a:r>
              <a:rPr lang="en-US" b="1" dirty="0">
                <a:hlinkClick r:id="rId6"/>
              </a:rPr>
              <a:t>https://</a:t>
            </a:r>
            <a:r>
              <a:rPr lang="en-US" b="1" dirty="0" smtClean="0">
                <a:hlinkClick r:id="rId6"/>
              </a:rPr>
              <a:t>bit.ly/3aKm3cD</a:t>
            </a:r>
            <a:r>
              <a:rPr lang="en-US" b="1" dirty="0" smtClean="0"/>
              <a:t> </a:t>
            </a:r>
            <a:endParaRPr lang="en-US" b="1" dirty="0"/>
          </a:p>
        </p:txBody>
      </p:sp>
      <p:pic>
        <p:nvPicPr>
          <p:cNvPr id="3" name="Picture 2"/>
          <p:cNvPicPr>
            <a:picLocks noChangeAspect="1"/>
          </p:cNvPicPr>
          <p:nvPr/>
        </p:nvPicPr>
        <p:blipFill>
          <a:blip r:embed="rId7"/>
          <a:stretch>
            <a:fillRect/>
          </a:stretch>
        </p:blipFill>
        <p:spPr>
          <a:xfrm>
            <a:off x="4205681" y="4191751"/>
            <a:ext cx="1631702" cy="1707400"/>
          </a:xfrm>
          <a:prstGeom prst="rect">
            <a:avLst/>
          </a:prstGeom>
        </p:spPr>
      </p:pic>
    </p:spTree>
    <p:custDataLst>
      <p:tags r:id="rId1"/>
    </p:custDataLst>
    <p:extLst>
      <p:ext uri="{BB962C8B-B14F-4D97-AF65-F5344CB8AC3E}">
        <p14:creationId xmlns:p14="http://schemas.microsoft.com/office/powerpoint/2010/main" val="351652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7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7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enVironment</a:t>
            </a:r>
            <a:endParaRPr lang="en-US" dirty="0"/>
          </a:p>
        </p:txBody>
      </p:sp>
      <p:sp>
        <p:nvSpPr>
          <p:cNvPr id="3" name="Content Placeholder 2"/>
          <p:cNvSpPr>
            <a:spLocks noGrp="1"/>
          </p:cNvSpPr>
          <p:nvPr>
            <p:ph idx="1"/>
          </p:nvPr>
        </p:nvSpPr>
        <p:spPr>
          <a:xfrm>
            <a:off x="571500" y="1252969"/>
            <a:ext cx="8050213" cy="4391025"/>
          </a:xfrm>
        </p:spPr>
        <p:txBody>
          <a:bodyPr/>
          <a:lstStyle/>
          <a:p>
            <a:r>
              <a:rPr lang="en-US" dirty="0" smtClean="0"/>
              <a:t>Easy to describe at takeoff</a:t>
            </a:r>
          </a:p>
          <a:p>
            <a:pPr lvl="1"/>
            <a:r>
              <a:rPr lang="en-US" dirty="0" smtClean="0"/>
              <a:t>What you see is what you’ve got</a:t>
            </a:r>
          </a:p>
          <a:p>
            <a:r>
              <a:rPr lang="en-US" dirty="0" smtClean="0"/>
              <a:t>More difficult at destination</a:t>
            </a:r>
          </a:p>
          <a:p>
            <a:pPr lvl="1"/>
            <a:r>
              <a:rPr lang="en-US" dirty="0" err="1" smtClean="0"/>
              <a:t>Wx</a:t>
            </a:r>
            <a:r>
              <a:rPr lang="en-US" dirty="0" smtClean="0"/>
              <a:t> reports and forecasts</a:t>
            </a:r>
          </a:p>
          <a:p>
            <a:r>
              <a:rPr lang="en-US" dirty="0" smtClean="0"/>
              <a:t>Even more difficult </a:t>
            </a:r>
            <a:r>
              <a:rPr lang="en-US" dirty="0" err="1" smtClean="0"/>
              <a:t>en</a:t>
            </a:r>
            <a:r>
              <a:rPr lang="en-US" dirty="0" smtClean="0"/>
              <a:t> route</a:t>
            </a:r>
          </a:p>
          <a:p>
            <a:pPr lvl="1"/>
            <a:r>
              <a:rPr lang="en-US" dirty="0" smtClean="0"/>
              <a:t>Especially if there are no </a:t>
            </a:r>
            <a:r>
              <a:rPr lang="en-US" dirty="0" err="1" smtClean="0"/>
              <a:t>en</a:t>
            </a:r>
            <a:r>
              <a:rPr lang="en-US" dirty="0" smtClean="0"/>
              <a:t> route </a:t>
            </a:r>
            <a:br>
              <a:rPr lang="en-US" dirty="0" smtClean="0"/>
            </a:br>
            <a:r>
              <a:rPr lang="en-US" dirty="0" smtClean="0"/>
              <a:t>reporting points.</a:t>
            </a:r>
            <a:endParaRPr lang="en-US" dirty="0"/>
          </a:p>
        </p:txBody>
      </p:sp>
      <p:pic>
        <p:nvPicPr>
          <p:cNvPr id="2050" name="Picture 2" descr="I:\Wx Cams\IMG_0134.jpg"/>
          <p:cNvPicPr>
            <a:picLocks noChangeAspect="1" noChangeArrowheads="1"/>
          </p:cNvPicPr>
          <p:nvPr/>
        </p:nvPicPr>
        <p:blipFill rotWithShape="1">
          <a:blip r:embed="rId4">
            <a:extLst>
              <a:ext uri="{28A0092B-C50C-407E-A947-70E740481C1C}">
                <a14:useLocalDpi xmlns:a14="http://schemas.microsoft.com/office/drawing/2010/main" val="0"/>
              </a:ext>
            </a:extLst>
          </a:blip>
          <a:srcRect l="9351"/>
          <a:stretch/>
        </p:blipFill>
        <p:spPr bwMode="auto">
          <a:xfrm>
            <a:off x="8621713" y="2665351"/>
            <a:ext cx="2979374" cy="27464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958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Lots of information</a:t>
            </a:r>
            <a:endParaRPr lang="en-US" dirty="0"/>
          </a:p>
        </p:txBody>
      </p:sp>
      <p:pic>
        <p:nvPicPr>
          <p:cNvPr id="5122"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2763"/>
          <a:stretch/>
        </p:blipFill>
        <p:spPr bwMode="auto">
          <a:xfrm>
            <a:off x="1524001" y="1365663"/>
            <a:ext cx="9159403" cy="3820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bwMode="auto">
          <a:xfrm>
            <a:off x="4065319" y="3431969"/>
            <a:ext cx="1733798" cy="64918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endParaRPr lang="en-US"/>
          </a:p>
        </p:txBody>
      </p:sp>
      <p:sp>
        <p:nvSpPr>
          <p:cNvPr id="6" name="Rectangle 5"/>
          <p:cNvSpPr/>
          <p:nvPr/>
        </p:nvSpPr>
        <p:spPr bwMode="auto">
          <a:xfrm>
            <a:off x="3709061" y="3431970"/>
            <a:ext cx="1753276" cy="1164093"/>
          </a:xfrm>
          <a:prstGeom prst="rect">
            <a:avLst/>
          </a:prstGeom>
          <a:noFill/>
          <a:ln w="4762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283790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Alaska?...... Not so much</a:t>
            </a:r>
            <a:endParaRPr lang="en-US" dirty="0"/>
          </a:p>
        </p:txBody>
      </p:sp>
      <p:pic>
        <p:nvPicPr>
          <p:cNvPr id="4098"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5821" b="3438"/>
          <a:stretch/>
        </p:blipFill>
        <p:spPr bwMode="auto">
          <a:xfrm>
            <a:off x="1468552" y="1199409"/>
            <a:ext cx="9199448" cy="3859480"/>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Oval 2"/>
          <p:cNvSpPr/>
          <p:nvPr/>
        </p:nvSpPr>
        <p:spPr bwMode="auto">
          <a:xfrm>
            <a:off x="4735034" y="2052084"/>
            <a:ext cx="404037" cy="64918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endParaRPr lang="en-US">
              <a:solidFill>
                <a:srgbClr val="C00000"/>
              </a:solidFill>
            </a:endParaRPr>
          </a:p>
        </p:txBody>
      </p:sp>
      <p:sp>
        <p:nvSpPr>
          <p:cNvPr id="5" name="Oval 4"/>
          <p:cNvSpPr/>
          <p:nvPr/>
        </p:nvSpPr>
        <p:spPr bwMode="auto">
          <a:xfrm>
            <a:off x="-2254102" y="1403498"/>
            <a:ext cx="1063255" cy="64918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endParaRPr lang="en-US"/>
          </a:p>
        </p:txBody>
      </p:sp>
      <p:sp>
        <p:nvSpPr>
          <p:cNvPr id="6" name="Donut 5"/>
          <p:cNvSpPr/>
          <p:nvPr/>
        </p:nvSpPr>
        <p:spPr bwMode="auto">
          <a:xfrm>
            <a:off x="4586177" y="2020789"/>
            <a:ext cx="701749" cy="659218"/>
          </a:xfrm>
          <a:prstGeom prst="donut">
            <a:avLst/>
          </a:prstGeom>
          <a:noFill/>
          <a:ln w="3492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endParaRPr lang="en-US"/>
          </a:p>
        </p:txBody>
      </p:sp>
      <p:sp>
        <p:nvSpPr>
          <p:cNvPr id="8" name="Donut 7"/>
          <p:cNvSpPr/>
          <p:nvPr/>
        </p:nvSpPr>
        <p:spPr bwMode="auto">
          <a:xfrm>
            <a:off x="9831571" y="2472974"/>
            <a:ext cx="701749" cy="659218"/>
          </a:xfrm>
          <a:prstGeom prst="donut">
            <a:avLst/>
          </a:prstGeom>
          <a:noFill/>
          <a:ln w="3492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endParaRPr lang="en-US"/>
          </a:p>
        </p:txBody>
      </p:sp>
      <p:sp>
        <p:nvSpPr>
          <p:cNvPr id="7" name="TextBox 6"/>
          <p:cNvSpPr txBox="1"/>
          <p:nvPr/>
        </p:nvSpPr>
        <p:spPr bwMode="auto">
          <a:xfrm rot="179183">
            <a:off x="6776484" y="2236060"/>
            <a:ext cx="179690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000" b="1" dirty="0">
                <a:solidFill>
                  <a:srgbClr val="C00000"/>
                </a:solidFill>
              </a:rPr>
              <a:t>--172 miles--</a:t>
            </a:r>
          </a:p>
        </p:txBody>
      </p:sp>
    </p:spTree>
    <p:custDataLst>
      <p:tags r:id="rId1"/>
    </p:custDataLst>
    <p:extLst>
      <p:ext uri="{BB962C8B-B14F-4D97-AF65-F5344CB8AC3E}">
        <p14:creationId xmlns:p14="http://schemas.microsoft.com/office/powerpoint/2010/main" val="188488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kAwxYlIg"/>
  <p:tag name="ARTICULATE_PROJECT_OPEN" val="0"/>
  <p:tag name="ARTICULATE_DESIGN_ID_2_CUSTOM DESIGN" val="yOfgl1vf"/>
  <p:tag name="ARTICULATE_SLIDE_COUNT" val="2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5YDFD77UPU3F-311-5019</_dlc_DocId>
    <_dlc_DocIdUrl xmlns="04289566-cf42-4ce7-aa7c-2469c3d4502e">
      <Url>https://avssp.faa.gov/avs/afsfaast/_layouts/15/DocIdRedir.aspx?ID=5YDFD77UPU3F-311-5019</Url>
      <Description>5YDFD77UPU3F-311-5019</Description>
    </_dlc_DocIdUrl>
    <IconOverlay xmlns="http://schemas.microsoft.com/sharepoint/v4" xsi:nil="true"/>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f5398868fdb408be4bad1734295b3bdf">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12f53cc26ba0429f45e378a08b5d0805"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C7BF1A-395C-4DF4-8DC5-26E46AB932D1}"/>
</file>

<file path=customXml/itemProps2.xml><?xml version="1.0" encoding="utf-8"?>
<ds:datastoreItem xmlns:ds="http://schemas.openxmlformats.org/officeDocument/2006/customXml" ds:itemID="{C4BCC240-9C75-4184-B1E5-AC0A6AC1BEF1}"/>
</file>

<file path=customXml/itemProps3.xml><?xml version="1.0" encoding="utf-8"?>
<ds:datastoreItem xmlns:ds="http://schemas.openxmlformats.org/officeDocument/2006/customXml" ds:itemID="{2511BF9E-2678-4B27-961B-555C9BBC4C76}"/>
</file>

<file path=customXml/itemProps4.xml><?xml version="1.0" encoding="utf-8"?>
<ds:datastoreItem xmlns:ds="http://schemas.openxmlformats.org/officeDocument/2006/customXml" ds:itemID="{FDFBD951-C135-4E8C-9E93-3CF1A7363E31}"/>
</file>

<file path=docProps/app.xml><?xml version="1.0" encoding="utf-8"?>
<Properties xmlns="http://schemas.openxmlformats.org/officeDocument/2006/extended-properties" xmlns:vt="http://schemas.openxmlformats.org/officeDocument/2006/docPropsVTypes">
  <Template/>
  <TotalTime>5788</TotalTime>
  <Words>3012</Words>
  <Application>Microsoft Office PowerPoint</Application>
  <PresentationFormat>Widescreen</PresentationFormat>
  <Paragraphs>303</Paragraphs>
  <Slides>24</Slides>
  <Notes>24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ＭＳ Ｐゴシック</vt:lpstr>
      <vt:lpstr>Arial</vt:lpstr>
      <vt:lpstr>Helvetica Neue Medium</vt:lpstr>
      <vt:lpstr>Times New Roman</vt:lpstr>
      <vt:lpstr>Wingdings</vt:lpstr>
      <vt:lpstr>1_Custom Design</vt:lpstr>
      <vt:lpstr>2_Custom Design</vt:lpstr>
      <vt:lpstr>Topic of the Month August</vt:lpstr>
      <vt:lpstr>Welcome</vt:lpstr>
      <vt:lpstr>Overview </vt:lpstr>
      <vt:lpstr>ADM and Personal Minimums</vt:lpstr>
      <vt:lpstr>Personal minimums pave the way to safety</vt:lpstr>
      <vt:lpstr>The PAVE Checklist</vt:lpstr>
      <vt:lpstr>enVironment</vt:lpstr>
      <vt:lpstr>Lots of information</vt:lpstr>
      <vt:lpstr>Alaska?...... Not so much</vt:lpstr>
      <vt:lpstr>Alaska weather stations</vt:lpstr>
      <vt:lpstr>Alaska – lots of land - few people</vt:lpstr>
      <vt:lpstr>AK Weather Stations &amp; Cameras</vt:lpstr>
      <vt:lpstr>FAA Weather Camera Program Improvements</vt:lpstr>
      <vt:lpstr>http://weathercams.faa.gov </vt:lpstr>
      <vt:lpstr>PowerPoint Presentation</vt:lpstr>
      <vt:lpstr>FAA Weather Camera Program Improvements</vt:lpstr>
      <vt:lpstr>PowerPoint Presentation</vt:lpstr>
      <vt:lpstr>Questions?</vt:lpstr>
      <vt:lpstr>Proficiency and Peace of Mind</vt:lpstr>
      <vt:lpstr>Why WINGS?</vt:lpstr>
      <vt:lpstr> </vt:lpstr>
      <vt:lpstr>Safety Management Systems (SMS) Coming to General Aviation</vt:lpstr>
      <vt:lpstr>Thank you for attending </vt:lpstr>
      <vt:lpstr>Topic of the Month August</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Pilots and Meds</dc:title>
  <dc:creator>MTONEY</dc:creator>
  <cp:lastModifiedBy>Steuernagle, John W (FAA)</cp:lastModifiedBy>
  <cp:revision>316</cp:revision>
  <dcterms:created xsi:type="dcterms:W3CDTF">2005-01-28T20:32:53Z</dcterms:created>
  <dcterms:modified xsi:type="dcterms:W3CDTF">2022-09-08T20:52:39Z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97fe5a72-190b-450e-b899-a78eafb1bd75</vt:lpwstr>
  </property>
  <property fmtid="{D5CDD505-2E9C-101B-9397-08002B2CF9AE}" pid="3" name="ContentTypeId">
    <vt:lpwstr>0x010100DD5FDB223F4C0E4A8408399FFA4EDA33</vt:lpwstr>
  </property>
  <property fmtid="{D5CDD505-2E9C-101B-9397-08002B2CF9AE}" pid="4" name="ArticulateGUID">
    <vt:lpwstr>3CB7361A-F2CB-422A-9A01-D63A1B0FC429</vt:lpwstr>
  </property>
  <property fmtid="{D5CDD505-2E9C-101B-9397-08002B2CF9AE}" pid="5" name="ArticulatePath">
    <vt:lpwstr>17-02 TOM Personal Mins and Wx Cams PPT Rev 0</vt:lpwstr>
  </property>
</Properties>
</file>